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08" autoAdjust="0"/>
  </p:normalViewPr>
  <p:slideViewPr>
    <p:cSldViewPr snapToGrid="0">
      <p:cViewPr varScale="1">
        <p:scale>
          <a:sx n="80" d="100"/>
          <a:sy n="80" d="100"/>
        </p:scale>
        <p:origin x="1758" y="78"/>
      </p:cViewPr>
      <p:guideLst>
        <p:guide orient="horz" pos="2160"/>
        <p:guide pos="3840"/>
      </p:guideLst>
    </p:cSldViewPr>
  </p:slideViewPr>
  <p:notesTextViewPr>
    <p:cViewPr>
      <p:scale>
        <a:sx n="1" d="1"/>
        <a:sy n="1" d="1"/>
      </p:scale>
      <p:origin x="0" y="-45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e46a34fab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e46a34fab0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1e46a34fab0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e46a34fab0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e46a34fab0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HUR KAN VI ÄNDRA I GENER?</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Människan har under tusentals år ändrat i generna hos de växter och djur som vi har domesticerat, det vill säga bland annat våra husdjur och</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jordbruksgrödor. Det har vi gjort utan att förstå hur det går till, vi har helt enkelt låtit de individer som har egenskaper vi gillar (vete med stora ax, grisar som växer snabbt och så vidare) få fortplanta sig. Om vi hela tiden väljer utifrån de egenskaper vi vill få fram kommer de bli vanligare och mer framträdande. På det viset har vi förvandlat ett enkelt gräs till dagens majskolvar och vilda vargar till små chihuahua för att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nämna två exempel. Idag vet vi mycket mer om hur celler och gener fungerar så nu kan vi ändra i gener och egenskaper på ett mycket mer förfinat sätt. Den nya tekniken kan användas för att förbättra grödor men vi använder den till andra saker också. Bland annat kan vi få jäst eller bakterier att tillverka olika ämnen. Exempelvis så tillverkas numera insulin av bakterier i fabriker, förut behövdes stora mängder bukspottkörtlar från grisar eller kor. Med den moderna gentekniken kan vi ändra i gener med stor noggrannhet och slipper då oönskade egenskaper som ofta</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uppkommer när man använder traditionell växtförädling eller avel.</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NOBELPRISET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CRISPR</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Den hittills största upptäckten inom redigering av gener är utan tvekan CRISPR/Cas9, populärt kallad </a:t>
            </a:r>
            <a:r>
              <a:rPr lang="sv-SE" sz="1100" dirty="0" err="1">
                <a:latin typeface="Arial"/>
                <a:ea typeface="Arial"/>
                <a:cs typeface="Arial"/>
                <a:sym typeface="Arial"/>
              </a:rPr>
              <a:t>gensaxen</a:t>
            </a:r>
            <a:r>
              <a:rPr lang="sv-SE" sz="1100" dirty="0">
                <a:latin typeface="Arial"/>
                <a:ea typeface="Arial"/>
                <a:cs typeface="Arial"/>
                <a:sym typeface="Arial"/>
              </a:rPr>
              <a:t>.</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Forskarna Emmanuelle Charpentier och Jennifer </a:t>
            </a:r>
            <a:r>
              <a:rPr lang="sv-SE" sz="1100" dirty="0" err="1">
                <a:latin typeface="Arial"/>
                <a:ea typeface="Arial"/>
                <a:cs typeface="Arial"/>
                <a:sym typeface="Arial"/>
              </a:rPr>
              <a:t>Doudna</a:t>
            </a:r>
            <a:r>
              <a:rPr lang="sv-SE" sz="1100" dirty="0">
                <a:latin typeface="Arial"/>
                <a:ea typeface="Arial"/>
                <a:cs typeface="Arial"/>
                <a:sym typeface="Arial"/>
              </a:rPr>
              <a:t> kom med avgörande bidrag till vår förståelse om hur systemet fungerar. </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För dessa insatser fick de 2020 Nobelpriset i kemi. CRISPR-systemet upptäcktes hos bakterier, där det fungerar som ett försvar mot virus. Själva CRISPR-delen består av RNA som kan känna igen en specifik DNA-sekvens och </a:t>
            </a:r>
            <a:r>
              <a:rPr lang="sv-SE" sz="1100" dirty="0" err="1">
                <a:latin typeface="Arial"/>
                <a:ea typeface="Arial"/>
                <a:cs typeface="Arial"/>
                <a:sym typeface="Arial"/>
              </a:rPr>
              <a:t>Cas</a:t>
            </a:r>
            <a:r>
              <a:rPr lang="sv-SE" sz="1100" dirty="0">
                <a:latin typeface="Arial"/>
                <a:ea typeface="Arial"/>
                <a:cs typeface="Arial"/>
                <a:sym typeface="Arial"/>
              </a:rPr>
              <a:t> är ett protein som kan klippa av </a:t>
            </a:r>
            <a:r>
              <a:rPr lang="sv-SE" sz="1100" dirty="0" err="1">
                <a:latin typeface="Arial"/>
                <a:ea typeface="Arial"/>
                <a:cs typeface="Arial"/>
                <a:sym typeface="Arial"/>
              </a:rPr>
              <a:t>DNA-molekylen</a:t>
            </a:r>
            <a:r>
              <a:rPr lang="sv-SE" sz="1100" dirty="0">
                <a:latin typeface="Arial"/>
                <a:ea typeface="Arial"/>
                <a:cs typeface="Arial"/>
                <a:sym typeface="Arial"/>
              </a:rPr>
              <a:t>. Emmanuelle Charpentier, Jennifer </a:t>
            </a:r>
            <a:r>
              <a:rPr lang="sv-SE" sz="1100" dirty="0" err="1">
                <a:latin typeface="Arial"/>
                <a:ea typeface="Arial"/>
                <a:cs typeface="Arial"/>
                <a:sym typeface="Arial"/>
              </a:rPr>
              <a:t>Doudna</a:t>
            </a:r>
            <a:r>
              <a:rPr lang="sv-SE" sz="1100" dirty="0">
                <a:latin typeface="Arial"/>
                <a:ea typeface="Arial"/>
                <a:cs typeface="Arial"/>
                <a:sym typeface="Arial"/>
              </a:rPr>
              <a:t> och andra forskare har förfinat bakteriernas system så att det fungerar i djurceller och är relativt enkelt att ”programmera”, det vill säga styra vilken del av DNA-sekvensen som ska klippas. Denna teknik har redan revolutionerat biologi,</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dirty="0">
                <a:latin typeface="Arial"/>
                <a:ea typeface="Arial"/>
                <a:cs typeface="Arial"/>
                <a:sym typeface="Arial"/>
              </a:rPr>
              <a:t>medicin och biokemi men utvecklingen pågår fortfarande så fler framsteg kommer. Vi kan redan idag använda CRISPR för att ta bort skadliga delar av DNA-sekvensen i vissa sjukdomar som </a:t>
            </a:r>
            <a:r>
              <a:rPr lang="sv-SE" sz="1100" dirty="0" err="1">
                <a:latin typeface="Arial"/>
                <a:ea typeface="Arial"/>
                <a:cs typeface="Arial"/>
                <a:sym typeface="Arial"/>
              </a:rPr>
              <a:t>sicklecellanemi</a:t>
            </a:r>
            <a:r>
              <a:rPr lang="sv-SE" sz="1100" dirty="0">
                <a:latin typeface="Arial"/>
                <a:ea typeface="Arial"/>
                <a:cs typeface="Arial"/>
                <a:sym typeface="Arial"/>
              </a:rPr>
              <a:t> samt med stor precision ändra i gener hos alla möjliga organismer.</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sp>
        <p:nvSpPr>
          <p:cNvPr id="160" name="Google Shape;160;g1e46a34fab0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e46a34fab0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e46a34fab0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e46a34fab0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e46a34fab0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e46a34fab0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MÄNNISKANS URSPRUNG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Vi människor är ofta nyfikna och kanske lite extra nyfikna på oss själva och vårt ursprung. Forskare har länge försökt ta reda på mer om var vi kommer ifrån och hur vi blev de vi är idag. Det finns arkeologer som studerar lämningar från människor och historisk kultur medan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paleontologer studerar organismers utveckling. Forskare kan använda många olika tekniker och metoder för att hitta svar på sina frågor. Ofta rör det sig om kemiska eller biokemiska analyser men även mer kulturella metoder som baseras på bygg- och hantverkstekniker, är vanligt förekommande.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Det finns forskare som är särskilt intresserade av vad DNA kan säga om människans historia. Genom att analysera DNA i gamla skelett av olika människoarter som hittas på olika ställen framkommer pusselbitar om var och när olika arter levt samt information om deras släktskap. Både den geografiska spridningen av fynden men även hur gamla de är ger viktiga ledtrådar om vår historia.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NOBELPRISET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MÄNNISKANS HISTORIA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Den svenska forskaren Svante Pääbo har kartlagt arvsmassan från neandertalare, en utdöd släkting till oss Homo sapiens som lever idag. Dessutom har han gjort den sensationella upptäckten av en tidigare okänd människoart, Denisova-människan.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Svante Pääbo har i sin forskning också upptäckt att det har skett korsningar mellan Homo sapiens och våra utdöda släktingar efter att människor lämnade Afrika för omkring 70 000 år sedan. Svante Pääbos banbrytande upptäckter har skapat ett helt nytt forskningsfält, paleogenomik. Tack vare dessa fantastiska och spännande upptäckter fick Svante Pääbo 2022 Nobelpriset i fysiologi eller medicin.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79" name="Google Shape;179;g1e46a34fab0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e46a34fab0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e46a34fab0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1e46a34fab0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e46a34fab0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e46a34fab0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DEL 1 - TA STÄLLNING!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Dagens genteknik gör det möjligt för oss att ändra i gener och på så vis styra över vilka egenskaper som en organism uppvisar. I framtiden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kommer tekniken ge oss ännu större möjligheter. Men innebär det att vi kan automatiskt att vi bör? Det finns inga tydliga svar om vad som är rätt eller fel utan vi behöver sätta oss in i frågor och sedan diskutera fördelar och risker samt väga dem mot varandra. Etik handlar om mänskliga värderingar, att tänka på vad som är rätt och fel. Det handlar också om att tänka på vilka beslut vi fattar och av vilka anledningar vi fattar de besluten samt vilka konsekvenser det får.</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Genredigering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Med hjälp av modern teknik (till exempel CRISPR) kan vi ändra i gener hos växter och djur för att ge dem nya egenskaper. Användandet av</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genredigering har potential att utrota hunger, bota sjukdomar och så vidare men det finns också risker. Ska vi använda det? När och i vilka syften i så fall?</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DNA-test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Det finns DNA-test som kan ge dig information om vilka sjukdomar du riskerar att drabbas av och hur stor risk det är för varje sjukdom.</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Testet ger dig bara risken av att drabbas, du vet inte säkert vad som kommer hända. Vill du veta? Vad finns det för olika för- och nackdelar med sådana här test?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Designa ett barn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Genteknik gör det möjligt att ändra även i människors gener. Det går att rätta till DNA för att bota flera olika sjukdomar. Men tekniken öppnar</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också upp möjligheter att ändra i andra gener. Om vi börjar att tillåta genredigering för att bota sjukdomar, kommer vi fortsätta tillåta andra egenskaper? Kommer vi i framtiden kunna välja ögonfärg, längd och så vidare?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98" name="Google Shape;198;g1e46a34fab0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e46a34fab0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1e46a34fab0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1e46a34fab0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46a34fab0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e46a34fab0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100">
                <a:latin typeface="Arial"/>
                <a:ea typeface="Arial"/>
                <a:cs typeface="Arial"/>
                <a:sym typeface="Arial"/>
              </a:rPr>
              <a:t>I terminens sista uppdrag är det dags att låta eleverna utforska och ta reda på vilken yrkesroll som deras personlighet och egenskaper passar ihop med. Kanske är det ett yrke som någon kan tänka sig längre fram i livet? Många av de här yrkena är kanske okända för både dig som lärare och för eleverna, men det är också det som är poängen. Syftet med uppdraget är att visa upp en del av de oändliga möjligheter som finns för eleverna inom ett naturvetenskapligt arbetsliv. Det vill vi göra för att ge dem en större bild av ett framtida arbetsliv och skapa en större nyfikenhet kring att både utbilda sig och arbeta inom det naturvetenskapliga fältet.</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sv-SE" sz="1100">
                <a:latin typeface="Arial"/>
                <a:ea typeface="Arial"/>
                <a:cs typeface="Arial"/>
                <a:sym typeface="Arial"/>
              </a:rPr>
              <a:t>• Varje elev får via länken svara på frågor utifrån sig själv och se vilket naturvetenskapligt yrke som skulle kunna passa inför framtida studie- och yrkesval. </a:t>
            </a:r>
            <a:endParaRPr sz="1100">
              <a:latin typeface="Arial"/>
              <a:ea typeface="Arial"/>
              <a:cs typeface="Arial"/>
              <a:sym typeface="Arial"/>
            </a:endParaRPr>
          </a:p>
          <a:p>
            <a:pPr marL="0" lvl="0" indent="0" algn="l" rtl="0">
              <a:spcBef>
                <a:spcPts val="0"/>
              </a:spcBef>
              <a:spcAft>
                <a:spcPts val="0"/>
              </a:spcAft>
              <a:buNone/>
            </a:pPr>
            <a:r>
              <a:rPr lang="sv-SE" sz="1100">
                <a:latin typeface="Arial"/>
                <a:ea typeface="Arial"/>
                <a:cs typeface="Arial"/>
                <a:sym typeface="Arial"/>
              </a:rPr>
              <a:t>• Be eleverna fundera på yrket de fick fram, var det ett yrke de kände till? Var det ett yrke som låter lockande, eller inte alls? Be gärna eleverna ta reda på mer om yrket och redovisa för en klasskompis eller i helklass. </a:t>
            </a:r>
            <a:endParaRPr sz="1100">
              <a:latin typeface="Arial"/>
              <a:ea typeface="Arial"/>
              <a:cs typeface="Arial"/>
              <a:sym typeface="Arial"/>
            </a:endParaRPr>
          </a:p>
          <a:p>
            <a:pPr marL="0" lvl="0" indent="0" algn="l" rtl="0">
              <a:spcBef>
                <a:spcPts val="0"/>
              </a:spcBef>
              <a:spcAft>
                <a:spcPts val="0"/>
              </a:spcAft>
              <a:buNone/>
            </a:pPr>
            <a:r>
              <a:rPr lang="sv-SE" sz="1100">
                <a:latin typeface="Arial"/>
                <a:ea typeface="Arial"/>
                <a:cs typeface="Arial"/>
                <a:sym typeface="Arial"/>
              </a:rPr>
              <a:t>• Skriv ner alla elevernas förslag på yrken och se hur många yrkesrollen ni får ihop. Vilken yrkesroll är i majoritet? Respektive minoriteter? Låter något yrke som ett drömjobb? Kommer detta yrke finnas i framtiden eller är det kanske AI som kommer att ta över arbetsuppgifterna?</a:t>
            </a:r>
            <a:endParaRPr sz="1100">
              <a:latin typeface="Arial"/>
              <a:ea typeface="Arial"/>
              <a:cs typeface="Arial"/>
              <a:sym typeface="Arial"/>
            </a:endParaRPr>
          </a:p>
        </p:txBody>
      </p:sp>
      <p:sp>
        <p:nvSpPr>
          <p:cNvPr id="219" name="Google Shape;219;g1e46a34fab0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e46a34fab0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e46a34fab0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e46a34fab0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1054b6c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1054b6ca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 name="Google Shape;65;g261054b6ca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sv-S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DNA (en förkortning av deoxyribonukleinsyra) är den molekyl som bär på den genetiska informationen hos alla levande organismer. Det vill säga den information som behövs för att bygga upp organismen och få den</a:t>
            </a:r>
            <a:endParaRPr/>
          </a:p>
          <a:p>
            <a:pPr marL="0" lvl="0" indent="0" algn="l" rtl="0">
              <a:spcBef>
                <a:spcPts val="0"/>
              </a:spcBef>
              <a:spcAft>
                <a:spcPts val="0"/>
              </a:spcAft>
              <a:buNone/>
            </a:pPr>
            <a:r>
              <a:rPr lang="sv-SE"/>
              <a:t>att fungera som den ska. Kort och gott det som gör dig till den unika individ du är. DNA-molekylen har formen av en spiralvriden stege där själva stegpinnarna består av kvävebaser, en typ av kemiska strukturer. Det finns fyra olika kvävebaser och de bildar alltid samma par; adenin (A) binder alltid till tymin (T) och cytosin (C ) binder alltid till guanin (G). Att kvävebaserna alltid bildar samma par gör att DNA-molekylen kan kopieras på ett säkert sätt eftersom all information finns på den ena sidan. Varje gång en cell delar sig behöver alla DNA-molekyler först kopieras så de finns i två kopior. DNA-molekylerna delas då på mitten, längs med ”stegen”, och varje halva byggs sedan på med nya kvävebaser så att det bildas två identiska kopior.</a:t>
            </a:r>
            <a:endParaRPr/>
          </a:p>
        </p:txBody>
      </p:sp>
      <p:sp>
        <p:nvSpPr>
          <p:cNvPr id="88" name="Google Shape;8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5a3025d4a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55a3025d4a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a:t>DNA (en förkortning av deoxyribonukleinsyra) är den molekyl som bär på den genetiska informationen hos alla levande organismer. Det vill säga den information som behövs för att bygga upp organismen och få den</a:t>
            </a:r>
            <a:endParaRPr/>
          </a:p>
          <a:p>
            <a:pPr marL="0" lvl="0" indent="0" algn="l" rtl="0">
              <a:spcBef>
                <a:spcPts val="0"/>
              </a:spcBef>
              <a:spcAft>
                <a:spcPts val="0"/>
              </a:spcAft>
              <a:buNone/>
            </a:pPr>
            <a:r>
              <a:rPr lang="sv-SE"/>
              <a:t>att fungera som den ska. Kort och gott det som gör dig till den unika individ du är. DNA-molekylen har formen av en spiralvriden stege där själva stegpinnarna består av kvävebaser, en typ av kemiska strukturer. Det finns fyra olika kvävebaser och de bildar alltid samma par; adenin (A) binder alltid till tymin (T) och cytosin (C ) binder alltid till guanin (G). Att kvävebaserna alltid bildar samma par gör att DNA-molekylen kan kopieras på ett säkert sätt eftersom all information finns på den ena sidan. Varje gång en cell delar sig behöver alla DNA-molekyler först kopieras så de finns i två kopior. DNA-molekylerna delas då på mitten, längs med ”stegen”, och varje halva byggs sedan på med nya kvävebaser så att det bildas två identiska kopior.</a:t>
            </a:r>
            <a:endParaRPr/>
          </a:p>
        </p:txBody>
      </p:sp>
      <p:sp>
        <p:nvSpPr>
          <p:cNvPr id="100" name="Google Shape;100;g255a3025d4a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5a3025d4a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255a3025d4a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55a3025d4a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5a3025d4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55a3025d4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VAD GÖR DNA? DNA fungerar som en kod eller ritning som celler använder för att bygga rätt protein. Protein bygger upp kroppen men behövs också för att alla viktiga reaktioner i cellerna ska kunna ske. Vi är ständigt beroende av att en massa olika proteiner fungerar som de ska för att vi till exempel ska kunna röra på oss, växa, tänka - eller gå på lina!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När ett protein ska tillverkas måste först DNA läsas av och översättas till en annan molekyl som kallas för mRNA (messenger-RNA). Det sker i cellkärnan där DNA finns och det är bara koden för en gen som kopieras. En gen är den biten av DNA som utgör koden för ett visst protein. Protein tillverkas av ribosomer som är små proteinfabriker som finns i cellen, utanför cellkärnan. Så mRNA måste transporteras till en ribosom som översätter koden i mRNA till aminosyror. Tre ”bokstäver”, dvs kvävebaser, i mRNA översätts till en aminosyra. Ett protein är en lång kedja av aminosyror så när ribosomen läser av mRNA och kopplar på aminosyror i rätt ordning bildas ett protein. RNA är uppbyggt på liknande sätt som DNA men i stället för kvävebasen tymin (T), har RNA uracil (U) samt att mRNA är enkelsträngat och inte dubbelsträngat som DNA.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a:p>
        </p:txBody>
      </p:sp>
      <p:sp>
        <p:nvSpPr>
          <p:cNvPr id="119" name="Google Shape;119;g255a3025d4a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5a3025d4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55a3025d4a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255a3025d4a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46a34fab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e46a34fab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VAR FINNS DNA?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DNA finns inne i cellkärnan i alla celler (våra röda blodkroppar är ett undantag). Det finns ungefär 2 meter DNA i varje cell. En människa har</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över 30 biljoner celler (30 000 000 000 000), så det blir väldigt mycket DNA. Människor har 46 DNA-molekyler i varje cell. En sådan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DNA-molekyl kallar vi för en kromosom och vi har fått 23 stycken från vår mamma och 23 stycken från pappa.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EXTRAHERA DNA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Innan man kan analysera DNA med PCR-metoden måste man få fram och rena det från cellerna. Detta kallas att man extraherar DNA. Ni ska</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sv-SE" sz="1100">
                <a:latin typeface="Arial"/>
                <a:ea typeface="Arial"/>
                <a:cs typeface="Arial"/>
                <a:sym typeface="Arial"/>
              </a:rPr>
              <a:t>få prova på en enkel metod för att extrahera DNA från era egna celler. Det kommer bli så mycket att ni kan se det utan att använda mikroskop.</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39" name="Google Shape;139;g1e46a34fab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type="title">
  <p:cSld name="TITLE">
    <p:bg>
      <p:bgPr>
        <a:solidFill>
          <a:schemeClr val="lt1"/>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819151" y="1169988"/>
            <a:ext cx="5712278"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200"/>
              <a:buFont typeface="Arial"/>
              <a:buNone/>
              <a:defRPr sz="5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19151" y="3687763"/>
            <a:ext cx="5711548" cy="4746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2"/>
              </a:buClr>
              <a:buSzPts val="2700"/>
              <a:buNone/>
              <a:defRPr sz="2700" cap="none">
                <a:solidFill>
                  <a:schemeClr val="dk2"/>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
          <p:cNvPicPr preferRelativeResize="0"/>
          <p:nvPr/>
        </p:nvPicPr>
        <p:blipFill rotWithShape="1">
          <a:blip r:embed="rId2">
            <a:alphaModFix/>
          </a:blip>
          <a:srcRect t="51284" r="19364"/>
          <a:stretch/>
        </p:blipFill>
        <p:spPr>
          <a:xfrm>
            <a:off x="6246338" y="0"/>
            <a:ext cx="5945662" cy="43318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ast rubrik">
  <p:cSld name="Endast rubrik">
    <p:bg>
      <p:bgPr>
        <a:solidFill>
          <a:schemeClr val="lt1"/>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629194" y="230157"/>
            <a:ext cx="9669600"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om">
  <p:cSld name="Tom">
    <p:bg>
      <p:bgPr>
        <a:solidFill>
          <a:schemeClr val="lt1"/>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amp; innehåll">
  <p:cSld name="Rubrik &amp; innehåll">
    <p:bg>
      <p:bgPr>
        <a:solidFill>
          <a:schemeClr val="lt1"/>
        </a:solid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628650" y="1719263"/>
            <a:ext cx="9670382" cy="403985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629194" y="230157"/>
            <a:ext cx="9669809"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ld till vänster">
  <p:cSld name="Bild till vänster">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a:spLocks noGrp="1"/>
          </p:cNvSpPr>
          <p:nvPr>
            <p:ph type="pic" idx="2"/>
          </p:nvPr>
        </p:nvSpPr>
        <p:spPr>
          <a:xfrm>
            <a:off x="0" y="0"/>
            <a:ext cx="6096000" cy="6882063"/>
          </a:xfrm>
          <a:prstGeom prst="rect">
            <a:avLst/>
          </a:prstGeom>
          <a:solidFill>
            <a:srgbClr val="D6CFCB"/>
          </a:solidFill>
          <a:ln>
            <a:noFill/>
          </a:ln>
        </p:spPr>
      </p:sp>
      <p:sp>
        <p:nvSpPr>
          <p:cNvPr id="25" name="Google Shape;25;p4"/>
          <p:cNvSpPr txBox="1">
            <a:spLocks noGrp="1"/>
          </p:cNvSpPr>
          <p:nvPr>
            <p:ph type="body" idx="1"/>
          </p:nvPr>
        </p:nvSpPr>
        <p:spPr>
          <a:xfrm>
            <a:off x="6572796" y="1720800"/>
            <a:ext cx="5057230" cy="40392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1000"/>
              </a:spcBef>
              <a:spcAft>
                <a:spcPts val="0"/>
              </a:spcAft>
              <a:buClr>
                <a:schemeClr val="dk1"/>
              </a:buClr>
              <a:buSzPts val="2100"/>
              <a:buChar char="•"/>
              <a:defRPr>
                <a:solidFill>
                  <a:schemeClr val="dk1"/>
                </a:solidFill>
              </a:defRPr>
            </a:lvl1pPr>
            <a:lvl2pPr marL="914400" lvl="1" indent="-349250" algn="l">
              <a:lnSpc>
                <a:spcPct val="100000"/>
              </a:lnSpc>
              <a:spcBef>
                <a:spcPts val="500"/>
              </a:spcBef>
              <a:spcAft>
                <a:spcPts val="0"/>
              </a:spcAft>
              <a:buClr>
                <a:schemeClr val="dk1"/>
              </a:buClr>
              <a:buSzPts val="1900"/>
              <a:buChar char="•"/>
              <a:defRPr>
                <a:solidFill>
                  <a:schemeClr val="dk1"/>
                </a:solidFill>
              </a:defRPr>
            </a:lvl2pPr>
            <a:lvl3pPr marL="1371600" lvl="2" indent="-336550" algn="l">
              <a:lnSpc>
                <a:spcPct val="100000"/>
              </a:lnSpc>
              <a:spcBef>
                <a:spcPts val="500"/>
              </a:spcBef>
              <a:spcAft>
                <a:spcPts val="0"/>
              </a:spcAft>
              <a:buClr>
                <a:schemeClr val="dk1"/>
              </a:buClr>
              <a:buSzPts val="1700"/>
              <a:buChar char="•"/>
              <a:defRPr>
                <a:solidFill>
                  <a:schemeClr val="dk1"/>
                </a:solidFill>
              </a:defRPr>
            </a:lvl3pPr>
            <a:lvl4pPr marL="1828800" lvl="3" indent="-323850" algn="l">
              <a:lnSpc>
                <a:spcPct val="100000"/>
              </a:lnSpc>
              <a:spcBef>
                <a:spcPts val="500"/>
              </a:spcBef>
              <a:spcAft>
                <a:spcPts val="0"/>
              </a:spcAft>
              <a:buClr>
                <a:schemeClr val="dk1"/>
              </a:buClr>
              <a:buSzPts val="1500"/>
              <a:buChar char="•"/>
              <a:defRPr>
                <a:solidFill>
                  <a:schemeClr val="dk1"/>
                </a:solidFill>
              </a:defRPr>
            </a:lvl4pPr>
            <a:lvl5pPr marL="2286000" lvl="4" indent="-311150" algn="l">
              <a:lnSpc>
                <a:spcPct val="100000"/>
              </a:lnSpc>
              <a:spcBef>
                <a:spcPts val="500"/>
              </a:spcBef>
              <a:spcAft>
                <a:spcPts val="0"/>
              </a:spcAft>
              <a:buClr>
                <a:schemeClr val="dk1"/>
              </a:buClr>
              <a:buSzPts val="13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title"/>
          </p:nvPr>
        </p:nvSpPr>
        <p:spPr>
          <a:xfrm>
            <a:off x="6572794" y="239181"/>
            <a:ext cx="5058583"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ld till höger">
  <p:cSld name="Bild till höger">
    <p:bg>
      <p:bgPr>
        <a:solidFill>
          <a:schemeClr val="lt1"/>
        </a:solidFill>
        <a:effectLst/>
      </p:bgPr>
    </p:bg>
    <p:spTree>
      <p:nvGrpSpPr>
        <p:cNvPr id="1" name="Shape 27"/>
        <p:cNvGrpSpPr/>
        <p:nvPr/>
      </p:nvGrpSpPr>
      <p:grpSpPr>
        <a:xfrm>
          <a:off x="0" y="0"/>
          <a:ext cx="0" cy="0"/>
          <a:chOff x="0" y="0"/>
          <a:chExt cx="0" cy="0"/>
        </a:xfrm>
      </p:grpSpPr>
      <p:sp>
        <p:nvSpPr>
          <p:cNvPr id="28" name="Google Shape;28;p5"/>
          <p:cNvSpPr/>
          <p:nvPr/>
        </p:nvSpPr>
        <p:spPr>
          <a:xfrm>
            <a:off x="9271347" y="445079"/>
            <a:ext cx="2954242" cy="6461772"/>
          </a:xfrm>
          <a:custGeom>
            <a:avLst/>
            <a:gdLst/>
            <a:ahLst/>
            <a:cxnLst/>
            <a:rect l="l" t="t" r="r" b="b"/>
            <a:pathLst>
              <a:path w="2954242" h="6461772" extrusionOk="0">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5"/>
          <p:cNvSpPr>
            <a:spLocks noGrp="1"/>
          </p:cNvSpPr>
          <p:nvPr>
            <p:ph type="pic" idx="2"/>
          </p:nvPr>
        </p:nvSpPr>
        <p:spPr>
          <a:xfrm rot="549817">
            <a:off x="6792696" y="790836"/>
            <a:ext cx="4279113" cy="4568015"/>
          </a:xfrm>
          <a:prstGeom prst="round2DiagRect">
            <a:avLst>
              <a:gd name="adj1" fmla="val 43413"/>
              <a:gd name="adj2" fmla="val 0"/>
            </a:avLst>
          </a:prstGeom>
          <a:solidFill>
            <a:schemeClr val="accent4">
              <a:alpha val="83921"/>
            </a:schemeClr>
          </a:solidFill>
          <a:ln>
            <a:noFill/>
          </a:ln>
        </p:spPr>
      </p:sp>
      <p:sp>
        <p:nvSpPr>
          <p:cNvPr id="30" name="Google Shape;30;p5"/>
          <p:cNvSpPr txBox="1">
            <a:spLocks noGrp="1"/>
          </p:cNvSpPr>
          <p:nvPr>
            <p:ph type="body" idx="1"/>
          </p:nvPr>
        </p:nvSpPr>
        <p:spPr>
          <a:xfrm>
            <a:off x="629196" y="1720800"/>
            <a:ext cx="5057230" cy="40392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1000"/>
              </a:spcBef>
              <a:spcAft>
                <a:spcPts val="0"/>
              </a:spcAft>
              <a:buClr>
                <a:schemeClr val="dk1"/>
              </a:buClr>
              <a:buSzPts val="2100"/>
              <a:buChar char="•"/>
              <a:defRPr>
                <a:solidFill>
                  <a:schemeClr val="dk1"/>
                </a:solidFill>
              </a:defRPr>
            </a:lvl1pPr>
            <a:lvl2pPr marL="914400" lvl="1" indent="-349250" algn="l">
              <a:lnSpc>
                <a:spcPct val="100000"/>
              </a:lnSpc>
              <a:spcBef>
                <a:spcPts val="500"/>
              </a:spcBef>
              <a:spcAft>
                <a:spcPts val="0"/>
              </a:spcAft>
              <a:buClr>
                <a:schemeClr val="dk1"/>
              </a:buClr>
              <a:buSzPts val="1900"/>
              <a:buChar char="•"/>
              <a:defRPr>
                <a:solidFill>
                  <a:schemeClr val="dk1"/>
                </a:solidFill>
              </a:defRPr>
            </a:lvl2pPr>
            <a:lvl3pPr marL="1371600" lvl="2" indent="-336550" algn="l">
              <a:lnSpc>
                <a:spcPct val="100000"/>
              </a:lnSpc>
              <a:spcBef>
                <a:spcPts val="500"/>
              </a:spcBef>
              <a:spcAft>
                <a:spcPts val="0"/>
              </a:spcAft>
              <a:buClr>
                <a:schemeClr val="dk1"/>
              </a:buClr>
              <a:buSzPts val="1700"/>
              <a:buChar char="•"/>
              <a:defRPr>
                <a:solidFill>
                  <a:schemeClr val="dk1"/>
                </a:solidFill>
              </a:defRPr>
            </a:lvl3pPr>
            <a:lvl4pPr marL="1828800" lvl="3" indent="-323850" algn="l">
              <a:lnSpc>
                <a:spcPct val="100000"/>
              </a:lnSpc>
              <a:spcBef>
                <a:spcPts val="500"/>
              </a:spcBef>
              <a:spcAft>
                <a:spcPts val="0"/>
              </a:spcAft>
              <a:buClr>
                <a:schemeClr val="dk1"/>
              </a:buClr>
              <a:buSzPts val="1500"/>
              <a:buChar char="•"/>
              <a:defRPr>
                <a:solidFill>
                  <a:schemeClr val="dk1"/>
                </a:solidFill>
              </a:defRPr>
            </a:lvl4pPr>
            <a:lvl5pPr marL="2286000" lvl="4" indent="-311150" algn="l">
              <a:lnSpc>
                <a:spcPct val="100000"/>
              </a:lnSpc>
              <a:spcBef>
                <a:spcPts val="500"/>
              </a:spcBef>
              <a:spcAft>
                <a:spcPts val="0"/>
              </a:spcAft>
              <a:buClr>
                <a:schemeClr val="dk1"/>
              </a:buClr>
              <a:buSzPts val="13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
          <p:cNvSpPr txBox="1">
            <a:spLocks noGrp="1"/>
          </p:cNvSpPr>
          <p:nvPr>
            <p:ph type="title"/>
          </p:nvPr>
        </p:nvSpPr>
        <p:spPr>
          <a:xfrm>
            <a:off x="629194" y="225574"/>
            <a:ext cx="5058583"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5"/>
          <p:cNvPicPr preferRelativeResize="0"/>
          <p:nvPr/>
        </p:nvPicPr>
        <p:blipFill rotWithShape="1">
          <a:blip r:embed="rId2">
            <a:alphaModFix/>
          </a:blip>
          <a:srcRect l="5094" t="11082" r="4760" b="13047"/>
          <a:stretch/>
        </p:blipFill>
        <p:spPr>
          <a:xfrm>
            <a:off x="10293701" y="6013437"/>
            <a:ext cx="1718777" cy="534864"/>
          </a:xfrm>
          <a:prstGeom prst="rect">
            <a:avLst/>
          </a:prstGeom>
          <a:noFill/>
          <a:ln>
            <a:noFill/>
          </a:ln>
        </p:spPr>
      </p:pic>
      <p:sp>
        <p:nvSpPr>
          <p:cNvPr id="33" name="Google Shape;33;p5"/>
          <p:cNvSpPr txBox="1"/>
          <p:nvPr/>
        </p:nvSpPr>
        <p:spPr>
          <a:xfrm>
            <a:off x="9328298" y="-1309051"/>
            <a:ext cx="2819400" cy="1200329"/>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1" i="0" u="none" strike="noStrike" cap="none">
                <a:solidFill>
                  <a:schemeClr val="lt1"/>
                </a:solidFill>
                <a:latin typeface="Arial"/>
                <a:ea typeface="Arial"/>
                <a:cs typeface="Arial"/>
                <a:sym typeface="Arial"/>
              </a:rPr>
              <a:t>Lägg till en bild i bladet:</a:t>
            </a:r>
            <a:br>
              <a:rPr lang="sv-SE" sz="1200" b="0" i="0" u="none" strike="noStrike" cap="none">
                <a:solidFill>
                  <a:schemeClr val="lt1"/>
                </a:solidFill>
                <a:latin typeface="Arial"/>
                <a:ea typeface="Arial"/>
                <a:cs typeface="Arial"/>
                <a:sym typeface="Arial"/>
              </a:rPr>
            </a:br>
            <a:r>
              <a:rPr lang="sv-SE" sz="1200" b="0" i="0" u="none" strike="noStrike" cap="none">
                <a:solidFill>
                  <a:schemeClr val="lt1"/>
                </a:solidFill>
                <a:latin typeface="Arial"/>
                <a:ea typeface="Arial"/>
                <a:cs typeface="Arial"/>
                <a:sym typeface="Arial"/>
              </a:rPr>
              <a:t>Klicka på symbolen –välj foto – infoga. </a:t>
            </a:r>
            <a:br>
              <a:rPr lang="sv-SE" sz="1200" b="0" i="0" u="none" strike="noStrike" cap="none">
                <a:solidFill>
                  <a:schemeClr val="lt1"/>
                </a:solidFill>
                <a:latin typeface="Arial"/>
                <a:ea typeface="Arial"/>
                <a:cs typeface="Arial"/>
                <a:sym typeface="Arial"/>
              </a:rPr>
            </a:br>
            <a:r>
              <a:rPr lang="sv-SE" sz="1200" b="0" i="0" u="none" strike="noStrike" cap="none">
                <a:solidFill>
                  <a:schemeClr val="lt1"/>
                </a:solidFill>
                <a:latin typeface="Arial"/>
                <a:ea typeface="Arial"/>
                <a:cs typeface="Arial"/>
                <a:sym typeface="Arial"/>
              </a:rPr>
              <a:t>Ibland behöver man beskära fotot så att det fyller ut ytan. Ha fotot markerat – klicka på ”bildformat” – beskär – testa med ”anpassa” och ”fyll”.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lutningsbild">
  <p:cSld name="Avslutningsbild">
    <p:bg>
      <p:bgPr>
        <a:solidFill>
          <a:schemeClr val="lt1"/>
        </a:solidFill>
        <a:effectLst/>
      </p:bgPr>
    </p:bg>
    <p:spTree>
      <p:nvGrpSpPr>
        <p:cNvPr id="1" name="Shape 34"/>
        <p:cNvGrpSpPr/>
        <p:nvPr/>
      </p:nvGrpSpPr>
      <p:grpSpPr>
        <a:xfrm>
          <a:off x="0" y="0"/>
          <a:ext cx="0" cy="0"/>
          <a:chOff x="0" y="0"/>
          <a:chExt cx="0" cy="0"/>
        </a:xfrm>
      </p:grpSpPr>
      <p:sp>
        <p:nvSpPr>
          <p:cNvPr id="35" name="Google Shape;3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6" name="Google Shape;36;p6"/>
          <p:cNvPicPr preferRelativeResize="0"/>
          <p:nvPr/>
        </p:nvPicPr>
        <p:blipFill rotWithShape="1">
          <a:blip r:embed="rId2">
            <a:alphaModFix/>
          </a:blip>
          <a:srcRect/>
          <a:stretch/>
        </p:blipFill>
        <p:spPr>
          <a:xfrm>
            <a:off x="4330065" y="1427607"/>
            <a:ext cx="3531870" cy="400278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amp; 2 spalter">
  <p:cSld name="Rubrik &amp; 2 spalter">
    <p:bg>
      <p:bgPr>
        <a:solidFill>
          <a:schemeClr val="lt1"/>
        </a:solidFill>
        <a:effectLst/>
      </p:bgPr>
    </p:bg>
    <p:spTree>
      <p:nvGrpSpPr>
        <p:cNvPr id="1" name="Shape 37"/>
        <p:cNvGrpSpPr/>
        <p:nvPr/>
      </p:nvGrpSpPr>
      <p:grpSpPr>
        <a:xfrm>
          <a:off x="0" y="0"/>
          <a:ext cx="0" cy="0"/>
          <a:chOff x="0" y="0"/>
          <a:chExt cx="0" cy="0"/>
        </a:xfrm>
      </p:grpSpPr>
      <p:sp>
        <p:nvSpPr>
          <p:cNvPr id="38" name="Google Shape;38;p7"/>
          <p:cNvSpPr txBox="1">
            <a:spLocks noGrp="1"/>
          </p:cNvSpPr>
          <p:nvPr>
            <p:ph type="body" idx="1"/>
          </p:nvPr>
        </p:nvSpPr>
        <p:spPr>
          <a:xfrm>
            <a:off x="628651" y="1719263"/>
            <a:ext cx="4649202" cy="403985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title"/>
          </p:nvPr>
        </p:nvSpPr>
        <p:spPr>
          <a:xfrm>
            <a:off x="629194" y="230157"/>
            <a:ext cx="9669600"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2"/>
          </p:nvPr>
        </p:nvSpPr>
        <p:spPr>
          <a:xfrm>
            <a:off x="5633788" y="1719263"/>
            <a:ext cx="4649202" cy="403985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vsnittsrubrik">
  <p:cSld name="Avsnittsrubrik">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ctrTitle"/>
          </p:nvPr>
        </p:nvSpPr>
        <p:spPr>
          <a:xfrm>
            <a:off x="819151" y="2140535"/>
            <a:ext cx="5712278" cy="2387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5200"/>
              <a:buFont typeface="Arial"/>
              <a:buNone/>
              <a:defRPr sz="5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8"/>
          <p:cNvSpPr txBox="1">
            <a:spLocks noGrp="1"/>
          </p:cNvSpPr>
          <p:nvPr>
            <p:ph type="subTitle" idx="1"/>
          </p:nvPr>
        </p:nvSpPr>
        <p:spPr>
          <a:xfrm>
            <a:off x="819151" y="1442076"/>
            <a:ext cx="5711548" cy="4746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2"/>
              </a:buClr>
              <a:buSzPts val="2700"/>
              <a:buNone/>
              <a:defRPr sz="2700" cap="none">
                <a:solidFill>
                  <a:schemeClr val="dk2"/>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itat">
  <p:cSld name="Citat">
    <p:bg>
      <p:bgPr>
        <a:solidFill>
          <a:schemeClr val="lt1"/>
        </a:solidFill>
        <a:effectLst/>
      </p:bgPr>
    </p:bg>
    <p:spTree>
      <p:nvGrpSpPr>
        <p:cNvPr id="1" name="Shape 44"/>
        <p:cNvGrpSpPr/>
        <p:nvPr/>
      </p:nvGrpSpPr>
      <p:grpSpPr>
        <a:xfrm>
          <a:off x="0" y="0"/>
          <a:ext cx="0" cy="0"/>
          <a:chOff x="0" y="0"/>
          <a:chExt cx="0" cy="0"/>
        </a:xfrm>
      </p:grpSpPr>
      <p:sp>
        <p:nvSpPr>
          <p:cNvPr id="45" name="Google Shape;45;p9"/>
          <p:cNvSpPr/>
          <p:nvPr/>
        </p:nvSpPr>
        <p:spPr>
          <a:xfrm>
            <a:off x="723900" y="823913"/>
            <a:ext cx="2038350" cy="1652587"/>
          </a:xfrm>
          <a:custGeom>
            <a:avLst/>
            <a:gdLst/>
            <a:ahLst/>
            <a:cxnLst/>
            <a:rect l="l" t="t" r="r" b="b"/>
            <a:pathLst>
              <a:path w="1284" h="1041" extrusionOk="0">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9"/>
          <p:cNvSpPr txBox="1">
            <a:spLocks noGrp="1"/>
          </p:cNvSpPr>
          <p:nvPr>
            <p:ph type="ctrTitle"/>
          </p:nvPr>
        </p:nvSpPr>
        <p:spPr>
          <a:xfrm>
            <a:off x="2305051" y="1693862"/>
            <a:ext cx="8153400" cy="4113213"/>
          </a:xfrm>
          <a:prstGeom prst="rect">
            <a:avLst/>
          </a:prstGeom>
          <a:noFill/>
          <a:ln>
            <a:noFill/>
          </a:ln>
        </p:spPr>
        <p:txBody>
          <a:bodyPr spcFirstLastPara="1" wrap="square" lIns="91425" tIns="45700" rIns="91425" bIns="45700" anchor="t" anchorCtr="0">
            <a:noAutofit/>
          </a:bodyPr>
          <a:lstStyle>
            <a:lvl1pPr lvl="0" algn="l">
              <a:lnSpc>
                <a:spcPct val="125925"/>
              </a:lnSpc>
              <a:spcBef>
                <a:spcPts val="0"/>
              </a:spcBef>
              <a:spcAft>
                <a:spcPts val="0"/>
              </a:spcAft>
              <a:buClr>
                <a:schemeClr val="dk2"/>
              </a:buClr>
              <a:buSzPts val="5400"/>
              <a:buFont typeface="Arial"/>
              <a:buNone/>
              <a:defRPr sz="5400">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nehåll &amp; stora siffror">
  <p:cSld name="Innehåll &amp; stora siffror">
    <p:bg>
      <p:bgPr>
        <a:solidFill>
          <a:schemeClr val="lt1"/>
        </a:solidFill>
        <a:effectLst/>
      </p:bgPr>
    </p:bg>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629196" y="1719954"/>
            <a:ext cx="5057230" cy="4039200"/>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1000"/>
              </a:spcBef>
              <a:spcAft>
                <a:spcPts val="0"/>
              </a:spcAft>
              <a:buClr>
                <a:schemeClr val="dk1"/>
              </a:buClr>
              <a:buSzPts val="2100"/>
              <a:buChar char="•"/>
              <a:defRPr>
                <a:solidFill>
                  <a:schemeClr val="dk1"/>
                </a:solidFill>
              </a:defRPr>
            </a:lvl1pPr>
            <a:lvl2pPr marL="914400" lvl="1" indent="-349250" algn="l">
              <a:lnSpc>
                <a:spcPct val="100000"/>
              </a:lnSpc>
              <a:spcBef>
                <a:spcPts val="500"/>
              </a:spcBef>
              <a:spcAft>
                <a:spcPts val="0"/>
              </a:spcAft>
              <a:buClr>
                <a:schemeClr val="dk1"/>
              </a:buClr>
              <a:buSzPts val="1900"/>
              <a:buChar char="•"/>
              <a:defRPr>
                <a:solidFill>
                  <a:schemeClr val="dk1"/>
                </a:solidFill>
              </a:defRPr>
            </a:lvl2pPr>
            <a:lvl3pPr marL="1371600" lvl="2" indent="-336550" algn="l">
              <a:lnSpc>
                <a:spcPct val="100000"/>
              </a:lnSpc>
              <a:spcBef>
                <a:spcPts val="500"/>
              </a:spcBef>
              <a:spcAft>
                <a:spcPts val="0"/>
              </a:spcAft>
              <a:buClr>
                <a:schemeClr val="dk1"/>
              </a:buClr>
              <a:buSzPts val="1700"/>
              <a:buChar char="•"/>
              <a:defRPr>
                <a:solidFill>
                  <a:schemeClr val="dk1"/>
                </a:solidFill>
              </a:defRPr>
            </a:lvl3pPr>
            <a:lvl4pPr marL="1828800" lvl="3" indent="-323850" algn="l">
              <a:lnSpc>
                <a:spcPct val="100000"/>
              </a:lnSpc>
              <a:spcBef>
                <a:spcPts val="500"/>
              </a:spcBef>
              <a:spcAft>
                <a:spcPts val="0"/>
              </a:spcAft>
              <a:buClr>
                <a:schemeClr val="dk1"/>
              </a:buClr>
              <a:buSzPts val="1500"/>
              <a:buChar char="•"/>
              <a:defRPr>
                <a:solidFill>
                  <a:schemeClr val="dk1"/>
                </a:solidFill>
              </a:defRPr>
            </a:lvl4pPr>
            <a:lvl5pPr marL="2286000" lvl="4" indent="-311150" algn="l">
              <a:lnSpc>
                <a:spcPct val="100000"/>
              </a:lnSpc>
              <a:spcBef>
                <a:spcPts val="500"/>
              </a:spcBef>
              <a:spcAft>
                <a:spcPts val="0"/>
              </a:spcAft>
              <a:buClr>
                <a:schemeClr val="dk1"/>
              </a:buClr>
              <a:buSzPts val="13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0"/>
          <p:cNvSpPr txBox="1">
            <a:spLocks noGrp="1"/>
          </p:cNvSpPr>
          <p:nvPr>
            <p:ph type="title"/>
          </p:nvPr>
        </p:nvSpPr>
        <p:spPr>
          <a:xfrm>
            <a:off x="629194" y="230156"/>
            <a:ext cx="5058583" cy="132556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800"/>
              <a:buFont typeface="Arial"/>
              <a:buNone/>
              <a:defRPr>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txBox="1">
            <a:spLocks noGrp="1"/>
          </p:cNvSpPr>
          <p:nvPr>
            <p:ph type="body" idx="2"/>
          </p:nvPr>
        </p:nvSpPr>
        <p:spPr>
          <a:xfrm>
            <a:off x="6181725" y="1395663"/>
            <a:ext cx="5381080" cy="4411579"/>
          </a:xfrm>
          <a:prstGeom prst="rect">
            <a:avLst/>
          </a:prstGeom>
          <a:noFill/>
          <a:ln>
            <a:noFill/>
          </a:ln>
        </p:spPr>
        <p:txBody>
          <a:bodyPr spcFirstLastPara="1" wrap="square" lIns="91425" tIns="45700" rIns="91425" bIns="45700" anchor="t" anchorCtr="0">
            <a:normAutofit/>
          </a:bodyPr>
          <a:lstStyle>
            <a:lvl1pPr marL="457200" lvl="0" indent="-228600" algn="ctr">
              <a:lnSpc>
                <a:spcPct val="113636"/>
              </a:lnSpc>
              <a:spcBef>
                <a:spcPts val="0"/>
              </a:spcBef>
              <a:spcAft>
                <a:spcPts val="0"/>
              </a:spcAft>
              <a:buClr>
                <a:schemeClr val="accent4"/>
              </a:buClr>
              <a:buSzPts val="22000"/>
              <a:buNone/>
              <a:defRPr sz="22000">
                <a:solidFill>
                  <a:schemeClr val="accent4"/>
                </a:solidFill>
                <a:latin typeface="Arial"/>
                <a:ea typeface="Arial"/>
                <a:cs typeface="Arial"/>
                <a:sym typeface="Arial"/>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9194" y="237664"/>
            <a:ext cx="5961600" cy="132556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2"/>
              </a:buClr>
              <a:buSzPts val="3800"/>
              <a:buFont typeface="Arial"/>
              <a:buNone/>
              <a:defRPr sz="3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33528" y="1727424"/>
            <a:ext cx="5980612" cy="401565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100000"/>
              </a:lnSpc>
              <a:spcBef>
                <a:spcPts val="10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9250" algn="l" rtl="0">
              <a:lnSpc>
                <a:spcPct val="10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23850" algn="l" rtl="0">
              <a:lnSpc>
                <a:spcPct val="100000"/>
              </a:lnSpc>
              <a:spcBef>
                <a:spcPts val="5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11150" algn="l" rtl="0">
              <a:lnSpc>
                <a:spcPct val="100000"/>
              </a:lnSpc>
              <a:spcBef>
                <a:spcPts val="5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37903" y="6426926"/>
            <a:ext cx="1129937" cy="29454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426926"/>
            <a:ext cx="4114800" cy="29454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4221" y="6426926"/>
            <a:ext cx="509108" cy="29454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0" marR="0" lvl="1" indent="0" algn="r" rtl="0">
              <a:spcBef>
                <a:spcPts val="0"/>
              </a:spcBef>
              <a:buNone/>
              <a:defRPr sz="1200" b="0" i="0" u="none" strike="noStrike" cap="none">
                <a:solidFill>
                  <a:schemeClr val="dk1"/>
                </a:solidFill>
                <a:latin typeface="Arial"/>
                <a:ea typeface="Arial"/>
                <a:cs typeface="Arial"/>
                <a:sym typeface="Arial"/>
              </a:defRPr>
            </a:lvl2pPr>
            <a:lvl3pPr marL="0" marR="0" lvl="2" indent="0" algn="r" rtl="0">
              <a:spcBef>
                <a:spcPts val="0"/>
              </a:spcBef>
              <a:buNone/>
              <a:defRPr sz="1200" b="0" i="0" u="none" strike="noStrike" cap="none">
                <a:solidFill>
                  <a:schemeClr val="dk1"/>
                </a:solidFill>
                <a:latin typeface="Arial"/>
                <a:ea typeface="Arial"/>
                <a:cs typeface="Arial"/>
                <a:sym typeface="Arial"/>
              </a:defRPr>
            </a:lvl3pPr>
            <a:lvl4pPr marL="0" marR="0" lvl="3" indent="0" algn="r" rtl="0">
              <a:spcBef>
                <a:spcPts val="0"/>
              </a:spcBef>
              <a:buNone/>
              <a:defRPr sz="1200" b="0" i="0" u="none" strike="noStrike" cap="none">
                <a:solidFill>
                  <a:schemeClr val="dk1"/>
                </a:solidFill>
                <a:latin typeface="Arial"/>
                <a:ea typeface="Arial"/>
                <a:cs typeface="Arial"/>
                <a:sym typeface="Arial"/>
              </a:defRPr>
            </a:lvl4pPr>
            <a:lvl5pPr marL="0" marR="0" lvl="4" indent="0" algn="r" rtl="0">
              <a:spcBef>
                <a:spcPts val="0"/>
              </a:spcBef>
              <a:buNone/>
              <a:defRPr sz="1200" b="0" i="0" u="none" strike="noStrike" cap="none">
                <a:solidFill>
                  <a:schemeClr val="dk1"/>
                </a:solidFill>
                <a:latin typeface="Arial"/>
                <a:ea typeface="Arial"/>
                <a:cs typeface="Arial"/>
                <a:sym typeface="Arial"/>
              </a:defRPr>
            </a:lvl5pPr>
            <a:lvl6pPr marL="0" marR="0" lvl="5" indent="0" algn="r" rtl="0">
              <a:spcBef>
                <a:spcPts val="0"/>
              </a:spcBef>
              <a:buNone/>
              <a:defRPr sz="1200" b="0" i="0" u="none" strike="noStrike" cap="none">
                <a:solidFill>
                  <a:schemeClr val="dk1"/>
                </a:solidFill>
                <a:latin typeface="Arial"/>
                <a:ea typeface="Arial"/>
                <a:cs typeface="Arial"/>
                <a:sym typeface="Arial"/>
              </a:defRPr>
            </a:lvl6pPr>
            <a:lvl7pPr marL="0" marR="0" lvl="6" indent="0" algn="r" rtl="0">
              <a:spcBef>
                <a:spcPts val="0"/>
              </a:spcBef>
              <a:buNone/>
              <a:defRPr sz="1200" b="0" i="0" u="none" strike="noStrike" cap="none">
                <a:solidFill>
                  <a:schemeClr val="dk1"/>
                </a:solidFill>
                <a:latin typeface="Arial"/>
                <a:ea typeface="Arial"/>
                <a:cs typeface="Arial"/>
                <a:sym typeface="Arial"/>
              </a:defRPr>
            </a:lvl7pPr>
            <a:lvl8pPr marL="0" marR="0" lvl="7" indent="0" algn="r" rtl="0">
              <a:spcBef>
                <a:spcPts val="0"/>
              </a:spcBef>
              <a:buNone/>
              <a:defRPr sz="1200" b="0" i="0" u="none" strike="noStrike" cap="none">
                <a:solidFill>
                  <a:schemeClr val="dk1"/>
                </a:solidFill>
                <a:latin typeface="Arial"/>
                <a:ea typeface="Arial"/>
                <a:cs typeface="Arial"/>
                <a:sym typeface="Arial"/>
              </a:defRPr>
            </a:lvl8pPr>
            <a:lvl9pPr marL="0" marR="0" lvl="8" indent="0" algn="r" rtl="0">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5" name="Google Shape;15;p1"/>
          <p:cNvPicPr preferRelativeResize="0"/>
          <p:nvPr/>
        </p:nvPicPr>
        <p:blipFill rotWithShape="1">
          <a:blip r:embed="rId13">
            <a:alphaModFix/>
          </a:blip>
          <a:srcRect/>
          <a:stretch/>
        </p:blipFill>
        <p:spPr>
          <a:xfrm>
            <a:off x="10347767" y="6065814"/>
            <a:ext cx="1583106" cy="44312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859">
          <p15:clr>
            <a:srgbClr val="F26B43"/>
          </p15:clr>
        </p15:guide>
        <p15:guide id="2" orient="horz" pos="1277">
          <p15:clr>
            <a:srgbClr val="F26B43"/>
          </p15:clr>
        </p15:guide>
        <p15:guide id="3" orient="horz" pos="36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google.glosboken.se/invitations/uckjw53mshr3kjwt" TargetMode="External"/><Relationship Id="rId3" Type="http://schemas.openxmlformats.org/officeDocument/2006/relationships/image" Target="../media/image5.png"/><Relationship Id="rId7" Type="http://schemas.openxmlformats.org/officeDocument/2006/relationships/hyperlink" Target="https://google.glosboken.se/invitations/o3awpyvajklo894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liplay.se/avmediakronoberg/play/products/943229-naturkunskap-forklarad-dna" TargetMode="External"/><Relationship Id="rId5" Type="http://schemas.openxmlformats.org/officeDocument/2006/relationships/hyperlink" Target="https://sliplay.se/avmediakronoberg/play/products/845478-snabbkoll-proteinsyntesen" TargetMode="External"/><Relationship Id="rId4" Type="http://schemas.openxmlformats.org/officeDocument/2006/relationships/hyperlink" Target="https://youtu.be/JfNhLQS36e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8" Type="http://schemas.openxmlformats.org/officeDocument/2006/relationships/hyperlink" Target="https://google.glosboken.se/invitations/o3awpyvajklo894z" TargetMode="External"/><Relationship Id="rId3" Type="http://schemas.openxmlformats.org/officeDocument/2006/relationships/image" Target="../media/image5.png"/><Relationship Id="rId7" Type="http://schemas.openxmlformats.org/officeDocument/2006/relationships/hyperlink" Target="https://app.binogi.se/l/biotekni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app.binogi.se/l/genteknik" TargetMode="External"/><Relationship Id="rId5" Type="http://schemas.openxmlformats.org/officeDocument/2006/relationships/hyperlink" Target="https://sliplay.se/avmediakronoberg/play/products/845550-snabbkoll-gmo" TargetMode="External"/><Relationship Id="rId4" Type="http://schemas.openxmlformats.org/officeDocument/2006/relationships/hyperlink" Target="https://sliplay.se/avmediakronoberg/play/products/943231-naturkunskap-forklarad-genteknik" TargetMode="External"/><Relationship Id="rId9" Type="http://schemas.openxmlformats.org/officeDocument/2006/relationships/hyperlink" Target="https://google.glosboken.se/invitations/uckjw53mshr3kjw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google.glosboken.se/invitations/uckjw53mshr3kjwt" TargetMode="External"/><Relationship Id="rId5" Type="http://schemas.openxmlformats.org/officeDocument/2006/relationships/hyperlink" Target="https://google.glosboken.se/invitations/o3awpyvajklo894z" TargetMode="External"/><Relationship Id="rId4" Type="http://schemas.openxmlformats.org/officeDocument/2006/relationships/hyperlink" Target="https://app.binogi.se/l/maenniskans-ursprung-forskningsmetod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google.glosboken.se/invitations/uckjw53mshr3kjw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google.glosboken.se/invitations/o3awpyvajklo894z" TargetMode="External"/><Relationship Id="rId5" Type="http://schemas.openxmlformats.org/officeDocument/2006/relationships/hyperlink" Target="https://app.binogi.se/l/bioteknik" TargetMode="External"/><Relationship Id="rId4" Type="http://schemas.openxmlformats.org/officeDocument/2006/relationships/hyperlink" Target="https://app.binogi.se/l/etik-och-gentekni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hyperlink" Target="https://www.textaventyr.se/spela/zi3qg8a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sliplay.se/avmediakronoberg/play/products/988726-nobelforelasningar-2022-svante-paabo-nobelpristagare-i-medicin" TargetMode="External"/><Relationship Id="rId4" Type="http://schemas.openxmlformats.org/officeDocument/2006/relationships/hyperlink" Target="https://sliplay.se/avmediakronoberg/play/products/975962-vi-lar-oss-om-genteknik-mojligheter-och-riske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s://motnyahojder.com/utmaning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google.glosboken.se/invitations/uckjw53mshr3kjw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google.glosboken.se/invitations/o3awpyvajklo894z" TargetMode="External"/><Relationship Id="rId5" Type="http://schemas.openxmlformats.org/officeDocument/2006/relationships/hyperlink" Target="https://sliplay.se/avmediakronoberg/play/products/838041-photo-51" TargetMode="External"/><Relationship Id="rId4" Type="http://schemas.openxmlformats.org/officeDocument/2006/relationships/hyperlink" Target="https://sliplay.se/avmediakronoberg/play/products/943229-naturkunskap-forklarad-dn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oogle.glosboken.se/invitations/uckjw53mshr3kjwt" TargetMode="External"/><Relationship Id="rId5" Type="http://schemas.openxmlformats.org/officeDocument/2006/relationships/hyperlink" Target="https://google.glosboken.se/invitations/o3awpyvajklo894z" TargetMode="External"/><Relationship Id="rId4" Type="http://schemas.openxmlformats.org/officeDocument/2006/relationships/hyperlink" Target="https://app.binogi.se/l/gener-och-proteiner?subject=644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subTitle" idx="1"/>
          </p:nvPr>
        </p:nvSpPr>
        <p:spPr>
          <a:xfrm>
            <a:off x="819150" y="4686445"/>
            <a:ext cx="9458705" cy="60483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2"/>
              </a:buClr>
              <a:buSzPts val="2000"/>
              <a:buNone/>
            </a:pPr>
            <a:r>
              <a:rPr lang="sv-SE" sz="2000" b="1"/>
              <a:t>MAKE HISTORY - LÄRARPRESENTATION</a:t>
            </a:r>
            <a:endParaRPr/>
          </a:p>
        </p:txBody>
      </p:sp>
      <p:pic>
        <p:nvPicPr>
          <p:cNvPr id="60" name="Google Shape;60;p13"/>
          <p:cNvPicPr preferRelativeResize="0"/>
          <p:nvPr/>
        </p:nvPicPr>
        <p:blipFill rotWithShape="1">
          <a:blip r:embed="rId3">
            <a:alphaModFix/>
          </a:blip>
          <a:srcRect/>
          <a:stretch/>
        </p:blipFill>
        <p:spPr>
          <a:xfrm>
            <a:off x="8941638" y="6085783"/>
            <a:ext cx="1108373" cy="432779"/>
          </a:xfrm>
          <a:prstGeom prst="rect">
            <a:avLst/>
          </a:prstGeom>
          <a:noFill/>
          <a:ln>
            <a:noFill/>
          </a:ln>
        </p:spPr>
      </p:pic>
      <p:pic>
        <p:nvPicPr>
          <p:cNvPr id="61" name="Google Shape;61;p13"/>
          <p:cNvPicPr preferRelativeResize="0"/>
          <p:nvPr/>
        </p:nvPicPr>
        <p:blipFill rotWithShape="1">
          <a:blip r:embed="rId4">
            <a:alphaModFix/>
          </a:blip>
          <a:srcRect/>
          <a:stretch/>
        </p:blipFill>
        <p:spPr>
          <a:xfrm>
            <a:off x="819150" y="1236575"/>
            <a:ext cx="7289831" cy="3012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2"/>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55" name="Google Shape;155;p22"/>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a:t>Instruktionsfilm - extrahera DNA:</a:t>
            </a:r>
            <a:r>
              <a:rPr lang="sv-SE" sz="1800">
                <a:solidFill>
                  <a:srgbClr val="595959"/>
                </a:solidFill>
              </a:rPr>
              <a:t> </a:t>
            </a:r>
            <a:r>
              <a:rPr lang="sv-SE" sz="1800" u="sng">
                <a:solidFill>
                  <a:srgbClr val="1155CC"/>
                </a:solidFill>
                <a:hlinkClick r:id="rId4">
                  <a:extLst>
                    <a:ext uri="{A12FA001-AC4F-418D-AE19-62706E023703}">
                      <ahyp:hlinkClr xmlns:ahyp="http://schemas.microsoft.com/office/drawing/2018/hyperlinkcolor" val="tx"/>
                    </a:ext>
                  </a:extLst>
                </a:hlinkClick>
              </a:rPr>
              <a:t>https://youtu.be/JfNhLQS36eA</a:t>
            </a:r>
            <a:endParaRPr sz="1800"/>
          </a:p>
          <a:p>
            <a:pPr marL="457200" lvl="0" indent="-342900" algn="l" rtl="0">
              <a:lnSpc>
                <a:spcPct val="115000"/>
              </a:lnSpc>
              <a:spcBef>
                <a:spcPts val="0"/>
              </a:spcBef>
              <a:spcAft>
                <a:spcPts val="0"/>
              </a:spcAft>
              <a:buSzPts val="1800"/>
              <a:buChar char="•"/>
            </a:pPr>
            <a:r>
              <a:rPr lang="sv-SE" sz="1800"/>
              <a:t>Film: </a:t>
            </a:r>
            <a:r>
              <a:rPr lang="sv-SE" sz="1800" u="sng">
                <a:solidFill>
                  <a:srgbClr val="1155CC"/>
                </a:solidFill>
                <a:hlinkClick r:id="rId5">
                  <a:extLst>
                    <a:ext uri="{A12FA001-AC4F-418D-AE19-62706E023703}">
                      <ahyp:hlinkClr xmlns:ahyp="http://schemas.microsoft.com/office/drawing/2018/hyperlinkcolor" val="tx"/>
                    </a:ext>
                  </a:extLst>
                </a:hlinkClick>
              </a:rPr>
              <a:t>Snabbkoll! : Proteinsyntesen (sliplay.se)</a:t>
            </a:r>
            <a:endParaRPr sz="1800">
              <a:solidFill>
                <a:srgbClr val="595959"/>
              </a:solidFill>
            </a:endParaRPr>
          </a:p>
          <a:p>
            <a:pPr marL="457200" lvl="0" indent="-342900" algn="l" rtl="0">
              <a:lnSpc>
                <a:spcPct val="115000"/>
              </a:lnSpc>
              <a:spcBef>
                <a:spcPts val="0"/>
              </a:spcBef>
              <a:spcAft>
                <a:spcPts val="0"/>
              </a:spcAft>
              <a:buSzPts val="1800"/>
              <a:buChar char="•"/>
            </a:pPr>
            <a:r>
              <a:rPr lang="sv-SE" sz="1800"/>
              <a:t>Film:</a:t>
            </a:r>
            <a:r>
              <a:rPr lang="sv-SE" sz="1800">
                <a:solidFill>
                  <a:srgbClr val="595959"/>
                </a:solidFill>
              </a:rPr>
              <a:t> </a:t>
            </a:r>
            <a:r>
              <a:rPr lang="sv-SE" sz="1800" u="sng">
                <a:solidFill>
                  <a:srgbClr val="1155CC"/>
                </a:solidFill>
                <a:hlinkClick r:id="rId6">
                  <a:extLst>
                    <a:ext uri="{A12FA001-AC4F-418D-AE19-62706E023703}">
                      <ahyp:hlinkClr xmlns:ahyp="http://schemas.microsoft.com/office/drawing/2018/hyperlinkcolor" val="tx"/>
                    </a:ext>
                  </a:extLst>
                </a:hlinkClick>
              </a:rPr>
              <a:t>Naturkunskap förklarad : Dna (sliplay.se)</a:t>
            </a:r>
            <a:endParaRPr sz="1800"/>
          </a:p>
          <a:p>
            <a:pPr marL="457200" lvl="0" indent="-342900" algn="l" rtl="0">
              <a:lnSpc>
                <a:spcPct val="115000"/>
              </a:lnSpc>
              <a:spcBef>
                <a:spcPts val="0"/>
              </a:spcBef>
              <a:spcAft>
                <a:spcPts val="0"/>
              </a:spcAft>
              <a:buSzPts val="1800"/>
              <a:buChar char="•"/>
            </a:pPr>
            <a:r>
              <a:rPr lang="sv-SE" sz="1800" b="1"/>
              <a:t>Glosboken - träna begrepp: </a:t>
            </a:r>
            <a:br>
              <a:rPr lang="sv-SE" sz="1800"/>
            </a:br>
            <a:r>
              <a:rPr lang="sv-SE" sz="1800"/>
              <a:t>Grunder:</a:t>
            </a:r>
            <a:r>
              <a:rPr lang="sv-SE" sz="1800" u="sng">
                <a:solidFill>
                  <a:srgbClr val="1155CC"/>
                </a:solidFill>
              </a:rPr>
              <a:t> </a:t>
            </a:r>
            <a:r>
              <a:rPr lang="sv-SE" sz="1800" u="sng">
                <a:solidFill>
                  <a:srgbClr val="1155CC"/>
                </a:solidFill>
                <a:hlinkClick r:id="rId7">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b="1"/>
              <a:t> </a:t>
            </a:r>
            <a:r>
              <a:rPr lang="sv-SE" sz="1800" u="sng">
                <a:solidFill>
                  <a:srgbClr val="1155CC"/>
                </a:solidFill>
                <a:hlinkClick r:id="rId8">
                  <a:extLst>
                    <a:ext uri="{A12FA001-AC4F-418D-AE19-62706E023703}">
                      <ahyp:hlinkClr xmlns:ahyp="http://schemas.microsoft.com/office/drawing/2018/hyperlinkcolor" val="tx"/>
                    </a:ext>
                  </a:extLst>
                </a:hlinkClick>
              </a:rPr>
              <a:t>https://google.glosboken.se/invitations/uckjw53mshr3kjwt</a:t>
            </a: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lnSpc>
                <a:spcPct val="150000"/>
              </a:lnSpc>
              <a:spcBef>
                <a:spcPts val="1200"/>
              </a:spcBef>
              <a:spcAft>
                <a:spcPts val="0"/>
              </a:spcAft>
              <a:buNone/>
            </a:pPr>
            <a:endParaRPr sz="1800"/>
          </a:p>
        </p:txBody>
      </p:sp>
      <p:sp>
        <p:nvSpPr>
          <p:cNvPr id="156" name="Google Shape;156;p22"/>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3: Resurser</a:t>
            </a:r>
            <a:endParaRPr sz="3600" b="1">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3" name="Google Shape;163;p23"/>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64" name="Google Shape;164;p23"/>
          <p:cNvSpPr txBox="1">
            <a:spLocks noGrp="1"/>
          </p:cNvSpPr>
          <p:nvPr>
            <p:ph type="body" idx="1"/>
          </p:nvPr>
        </p:nvSpPr>
        <p:spPr>
          <a:xfrm>
            <a:off x="5177300" y="1916200"/>
            <a:ext cx="2939400" cy="37656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165" name="Google Shape;165;p23"/>
          <p:cNvSpPr txBox="1"/>
          <p:nvPr/>
        </p:nvSpPr>
        <p:spPr>
          <a:xfrm>
            <a:off x="5025525" y="1146475"/>
            <a:ext cx="71664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200" b="1">
                <a:solidFill>
                  <a:schemeClr val="lt2"/>
                </a:solidFill>
              </a:rPr>
              <a:t>Uppdrag 4: Designa en organism</a:t>
            </a:r>
            <a:endParaRPr sz="3200" b="1">
              <a:solidFill>
                <a:schemeClr val="lt2"/>
              </a:solidFill>
            </a:endParaRPr>
          </a:p>
        </p:txBody>
      </p:sp>
      <p:pic>
        <p:nvPicPr>
          <p:cNvPr id="166" name="Google Shape;166;p23"/>
          <p:cNvPicPr preferRelativeResize="0"/>
          <p:nvPr/>
        </p:nvPicPr>
        <p:blipFill>
          <a:blip r:embed="rId4">
            <a:alphaModFix/>
          </a:blip>
          <a:stretch>
            <a:fillRect/>
          </a:stretch>
        </p:blipFill>
        <p:spPr>
          <a:xfrm>
            <a:off x="959713" y="2506913"/>
            <a:ext cx="2800174" cy="3500226"/>
          </a:xfrm>
          <a:prstGeom prst="rect">
            <a:avLst/>
          </a:prstGeom>
          <a:noFill/>
          <a:ln>
            <a:noFill/>
          </a:ln>
        </p:spPr>
      </p:pic>
      <p:pic>
        <p:nvPicPr>
          <p:cNvPr id="167" name="Google Shape;167;p23"/>
          <p:cNvPicPr preferRelativeResize="0"/>
          <p:nvPr/>
        </p:nvPicPr>
        <p:blipFill>
          <a:blip r:embed="rId5">
            <a:alphaModFix/>
          </a:blip>
          <a:stretch>
            <a:fillRect/>
          </a:stretch>
        </p:blipFill>
        <p:spPr>
          <a:xfrm>
            <a:off x="959713" y="851063"/>
            <a:ext cx="2800176" cy="15255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74" name="Google Shape;174;p24"/>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a:t>Film:</a:t>
            </a:r>
            <a:r>
              <a:rPr lang="sv-SE" sz="1800">
                <a:solidFill>
                  <a:srgbClr val="595959"/>
                </a:solidFill>
              </a:rPr>
              <a:t> </a:t>
            </a:r>
            <a:r>
              <a:rPr lang="sv-SE" sz="1800" u="sng">
                <a:solidFill>
                  <a:srgbClr val="1155CC"/>
                </a:solidFill>
                <a:hlinkClick r:id="rId4">
                  <a:extLst>
                    <a:ext uri="{A12FA001-AC4F-418D-AE19-62706E023703}">
                      <ahyp:hlinkClr xmlns:ahyp="http://schemas.microsoft.com/office/drawing/2018/hyperlinkcolor" val="tx"/>
                    </a:ext>
                  </a:extLst>
                </a:hlinkClick>
              </a:rPr>
              <a:t>Naturkunskap förklarad : Genteknik (sliplay.se)</a:t>
            </a:r>
            <a:endParaRPr sz="1800">
              <a:solidFill>
                <a:srgbClr val="595959"/>
              </a:solidFill>
            </a:endParaRPr>
          </a:p>
          <a:p>
            <a:pPr marL="457200" lvl="0" indent="-342900" algn="l" rtl="0">
              <a:lnSpc>
                <a:spcPct val="115000"/>
              </a:lnSpc>
              <a:spcBef>
                <a:spcPts val="0"/>
              </a:spcBef>
              <a:spcAft>
                <a:spcPts val="0"/>
              </a:spcAft>
              <a:buSzPts val="1800"/>
              <a:buChar char="•"/>
            </a:pPr>
            <a:r>
              <a:rPr lang="sv-SE" sz="1800"/>
              <a:t>Film: </a:t>
            </a:r>
            <a:r>
              <a:rPr lang="sv-SE" sz="1800" u="sng">
                <a:solidFill>
                  <a:srgbClr val="1155CC"/>
                </a:solidFill>
                <a:hlinkClick r:id="rId5">
                  <a:extLst>
                    <a:ext uri="{A12FA001-AC4F-418D-AE19-62706E023703}">
                      <ahyp:hlinkClr xmlns:ahyp="http://schemas.microsoft.com/office/drawing/2018/hyperlinkcolor" val="tx"/>
                    </a:ext>
                  </a:extLst>
                </a:hlinkClick>
              </a:rPr>
              <a:t>Snabbkoll! : GMO (sliplay.se)</a:t>
            </a:r>
            <a:endParaRPr sz="1800">
              <a:solidFill>
                <a:srgbClr val="595959"/>
              </a:solidFill>
            </a:endParaRPr>
          </a:p>
          <a:p>
            <a:pPr marL="457200" lvl="0" indent="-342900" algn="l" rtl="0">
              <a:lnSpc>
                <a:spcPct val="115000"/>
              </a:lnSpc>
              <a:spcBef>
                <a:spcPts val="0"/>
              </a:spcBef>
              <a:spcAft>
                <a:spcPts val="0"/>
              </a:spcAft>
              <a:buSzPts val="1800"/>
              <a:buChar char="•"/>
            </a:pPr>
            <a:r>
              <a:rPr lang="sv-SE" sz="1800"/>
              <a:t>Binogi:</a:t>
            </a:r>
            <a:r>
              <a:rPr lang="sv-SE" sz="1800">
                <a:solidFill>
                  <a:srgbClr val="595959"/>
                </a:solidFill>
              </a:rPr>
              <a:t> </a:t>
            </a:r>
            <a:r>
              <a:rPr lang="sv-SE" sz="1800" u="sng">
                <a:solidFill>
                  <a:srgbClr val="1155CC"/>
                </a:solidFill>
                <a:hlinkClick r:id="rId6">
                  <a:extLst>
                    <a:ext uri="{A12FA001-AC4F-418D-AE19-62706E023703}">
                      <ahyp:hlinkClr xmlns:ahyp="http://schemas.microsoft.com/office/drawing/2018/hyperlinkcolor" val="tx"/>
                    </a:ext>
                  </a:extLst>
                </a:hlinkClick>
              </a:rPr>
              <a:t>https://app.binogi.se/l/genteknik</a:t>
            </a:r>
            <a:endParaRPr sz="1800">
              <a:solidFill>
                <a:srgbClr val="595959"/>
              </a:solidFill>
            </a:endParaRPr>
          </a:p>
          <a:p>
            <a:pPr marL="457200" lvl="0" indent="-342900" algn="l" rtl="0">
              <a:lnSpc>
                <a:spcPct val="115000"/>
              </a:lnSpc>
              <a:spcBef>
                <a:spcPts val="0"/>
              </a:spcBef>
              <a:spcAft>
                <a:spcPts val="0"/>
              </a:spcAft>
              <a:buSzPts val="1800"/>
              <a:buChar char="•"/>
            </a:pPr>
            <a:r>
              <a:rPr lang="sv-SE" sz="1800"/>
              <a:t>Binogi:</a:t>
            </a:r>
            <a:r>
              <a:rPr lang="sv-SE" sz="1800">
                <a:solidFill>
                  <a:srgbClr val="595959"/>
                </a:solidFill>
              </a:rPr>
              <a:t> </a:t>
            </a:r>
            <a:r>
              <a:rPr lang="sv-SE" sz="1800" u="sng">
                <a:solidFill>
                  <a:srgbClr val="1155CC"/>
                </a:solidFill>
                <a:hlinkClick r:id="rId7">
                  <a:extLst>
                    <a:ext uri="{A12FA001-AC4F-418D-AE19-62706E023703}">
                      <ahyp:hlinkClr xmlns:ahyp="http://schemas.microsoft.com/office/drawing/2018/hyperlinkcolor" val="tx"/>
                    </a:ext>
                  </a:extLst>
                </a:hlinkClick>
              </a:rPr>
              <a:t>https://app.binogi.se/l/bioteknik</a:t>
            </a:r>
            <a:endParaRPr sz="1800">
              <a:solidFill>
                <a:srgbClr val="595959"/>
              </a:solidFill>
            </a:endParaRPr>
          </a:p>
          <a:p>
            <a:pPr marL="457200" lvl="0" indent="-342900" algn="l" rtl="0">
              <a:lnSpc>
                <a:spcPct val="115000"/>
              </a:lnSpc>
              <a:spcBef>
                <a:spcPts val="0"/>
              </a:spcBef>
              <a:spcAft>
                <a:spcPts val="0"/>
              </a:spcAft>
              <a:buSzPts val="1800"/>
              <a:buChar char="•"/>
            </a:pPr>
            <a:r>
              <a:rPr lang="sv-SE" sz="1800" b="1"/>
              <a:t>Glosboken - träna begrepp: </a:t>
            </a:r>
            <a:br>
              <a:rPr lang="sv-SE" sz="1800"/>
            </a:br>
            <a:r>
              <a:rPr lang="sv-SE" sz="1800"/>
              <a:t>Grunder:</a:t>
            </a:r>
            <a:r>
              <a:rPr lang="sv-SE" sz="1800" b="1"/>
              <a:t> </a:t>
            </a:r>
            <a:r>
              <a:rPr lang="sv-SE" sz="1800" u="sng">
                <a:solidFill>
                  <a:srgbClr val="1155CC"/>
                </a:solidFill>
                <a:hlinkClick r:id="rId8">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b="1"/>
              <a:t> </a:t>
            </a:r>
            <a:r>
              <a:rPr lang="sv-SE" sz="1800" u="sng">
                <a:solidFill>
                  <a:srgbClr val="1155CC"/>
                </a:solidFill>
                <a:hlinkClick r:id="rId9">
                  <a:extLst>
                    <a:ext uri="{A12FA001-AC4F-418D-AE19-62706E023703}">
                      <ahyp:hlinkClr xmlns:ahyp="http://schemas.microsoft.com/office/drawing/2018/hyperlinkcolor" val="tx"/>
                    </a:ext>
                  </a:extLst>
                </a:hlinkClick>
              </a:rPr>
              <a:t>https://google.glosboken.se/invitations/uckjw53mshr3kjwt</a:t>
            </a: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p>
          <a:p>
            <a:pPr marL="0" lvl="0" indent="0" algn="l" rtl="0">
              <a:lnSpc>
                <a:spcPct val="150000"/>
              </a:lnSpc>
              <a:spcBef>
                <a:spcPts val="1200"/>
              </a:spcBef>
              <a:spcAft>
                <a:spcPts val="0"/>
              </a:spcAft>
              <a:buNone/>
            </a:pPr>
            <a:endParaRPr sz="1800"/>
          </a:p>
        </p:txBody>
      </p:sp>
      <p:sp>
        <p:nvSpPr>
          <p:cNvPr id="175" name="Google Shape;175;p24"/>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4: Resurser</a:t>
            </a:r>
            <a:endParaRPr sz="3600" b="1">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25"/>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83" name="Google Shape;183;p25"/>
          <p:cNvSpPr txBox="1">
            <a:spLocks noGrp="1"/>
          </p:cNvSpPr>
          <p:nvPr>
            <p:ph type="body" idx="1"/>
          </p:nvPr>
        </p:nvSpPr>
        <p:spPr>
          <a:xfrm>
            <a:off x="5260100" y="4360325"/>
            <a:ext cx="5491800" cy="16251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184" name="Google Shape;184;p25"/>
          <p:cNvSpPr txBox="1"/>
          <p:nvPr/>
        </p:nvSpPr>
        <p:spPr>
          <a:xfrm>
            <a:off x="5260100" y="3590600"/>
            <a:ext cx="69318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200" b="1">
                <a:solidFill>
                  <a:schemeClr val="lt2"/>
                </a:solidFill>
              </a:rPr>
              <a:t>Uppdrag 5: Escape room</a:t>
            </a:r>
            <a:endParaRPr sz="3200" b="1">
              <a:solidFill>
                <a:schemeClr val="lt2"/>
              </a:solidFill>
            </a:endParaRPr>
          </a:p>
        </p:txBody>
      </p:sp>
      <p:pic>
        <p:nvPicPr>
          <p:cNvPr id="185" name="Google Shape;185;p25"/>
          <p:cNvPicPr preferRelativeResize="0"/>
          <p:nvPr/>
        </p:nvPicPr>
        <p:blipFill rotWithShape="1">
          <a:blip r:embed="rId4">
            <a:alphaModFix/>
          </a:blip>
          <a:srcRect t="23023"/>
          <a:stretch/>
        </p:blipFill>
        <p:spPr>
          <a:xfrm>
            <a:off x="951000" y="463889"/>
            <a:ext cx="2707201" cy="3126723"/>
          </a:xfrm>
          <a:prstGeom prst="rect">
            <a:avLst/>
          </a:prstGeom>
          <a:noFill/>
          <a:ln>
            <a:noFill/>
          </a:ln>
        </p:spPr>
      </p:pic>
      <p:pic>
        <p:nvPicPr>
          <p:cNvPr id="186" name="Google Shape;186;p25"/>
          <p:cNvPicPr preferRelativeResize="0"/>
          <p:nvPr/>
        </p:nvPicPr>
        <p:blipFill rotWithShape="1">
          <a:blip r:embed="rId5">
            <a:alphaModFix/>
          </a:blip>
          <a:srcRect t="19960" b="16125"/>
          <a:stretch/>
        </p:blipFill>
        <p:spPr>
          <a:xfrm>
            <a:off x="5260100" y="463900"/>
            <a:ext cx="6164649" cy="2883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6"/>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93" name="Google Shape;193;p26"/>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a:t>Binogi:</a:t>
            </a:r>
            <a:r>
              <a:rPr lang="sv-SE"/>
              <a:t> </a:t>
            </a:r>
            <a:r>
              <a:rPr lang="sv-SE" sz="1800" u="sng">
                <a:solidFill>
                  <a:srgbClr val="1155CC"/>
                </a:solidFill>
                <a:hlinkClick r:id="rId4">
                  <a:extLst>
                    <a:ext uri="{A12FA001-AC4F-418D-AE19-62706E023703}">
                      <ahyp:hlinkClr xmlns:ahyp="http://schemas.microsoft.com/office/drawing/2018/hyperlinkcolor" val="tx"/>
                    </a:ext>
                  </a:extLst>
                </a:hlinkClick>
              </a:rPr>
              <a:t>https://app.binogi.se/l/maenniskans-ursprung-forskningsmetoder</a:t>
            </a:r>
            <a:endParaRPr sz="1800">
              <a:solidFill>
                <a:srgbClr val="595959"/>
              </a:solidFill>
            </a:endParaRPr>
          </a:p>
          <a:p>
            <a:pPr marL="457200" lvl="0" indent="-342900" algn="l" rtl="0">
              <a:lnSpc>
                <a:spcPct val="115000"/>
              </a:lnSpc>
              <a:spcBef>
                <a:spcPts val="0"/>
              </a:spcBef>
              <a:spcAft>
                <a:spcPts val="0"/>
              </a:spcAft>
              <a:buClr>
                <a:srgbClr val="595959"/>
              </a:buClr>
              <a:buSzPts val="1800"/>
              <a:buChar char="•"/>
            </a:pPr>
            <a:r>
              <a:rPr lang="sv-SE" sz="1800" b="1"/>
              <a:t>Glosboken - träna begrepp: </a:t>
            </a:r>
            <a:br>
              <a:rPr lang="sv-SE" sz="1800"/>
            </a:br>
            <a:r>
              <a:rPr lang="sv-SE" sz="1800"/>
              <a:t>Grunder:</a:t>
            </a:r>
            <a:r>
              <a:rPr lang="sv-SE" sz="1800" b="1"/>
              <a:t> </a:t>
            </a:r>
            <a:r>
              <a:rPr lang="sv-SE" sz="1800" u="sng">
                <a:solidFill>
                  <a:srgbClr val="1155CC"/>
                </a:solidFill>
                <a:hlinkClick r:id="rId5">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u="sng">
                <a:solidFill>
                  <a:srgbClr val="1155CC"/>
                </a:solidFill>
              </a:rPr>
              <a:t> </a:t>
            </a:r>
            <a:r>
              <a:rPr lang="sv-SE" sz="1800" u="sng">
                <a:solidFill>
                  <a:srgbClr val="1155CC"/>
                </a:solidFill>
                <a:hlinkClick r:id="rId6">
                  <a:extLst>
                    <a:ext uri="{A12FA001-AC4F-418D-AE19-62706E023703}">
                      <ahyp:hlinkClr xmlns:ahyp="http://schemas.microsoft.com/office/drawing/2018/hyperlinkcolor" val="tx"/>
                    </a:ext>
                  </a:extLst>
                </a:hlinkClick>
              </a:rPr>
              <a:t>https://google.glosboken.se/invitations/uckjw53mshr3kjwt</a:t>
            </a: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p>
          <a:p>
            <a:pPr marL="0" lvl="0" indent="0" algn="l" rtl="0">
              <a:lnSpc>
                <a:spcPct val="150000"/>
              </a:lnSpc>
              <a:spcBef>
                <a:spcPts val="1200"/>
              </a:spcBef>
              <a:spcAft>
                <a:spcPts val="0"/>
              </a:spcAft>
              <a:buNone/>
            </a:pPr>
            <a:endParaRPr sz="1800"/>
          </a:p>
        </p:txBody>
      </p:sp>
      <p:sp>
        <p:nvSpPr>
          <p:cNvPr id="194" name="Google Shape;194;p26"/>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4: Resurser</a:t>
            </a:r>
            <a:endParaRPr sz="3600" b="1">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7"/>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202" name="Google Shape;202;p27"/>
          <p:cNvSpPr txBox="1">
            <a:spLocks noGrp="1"/>
          </p:cNvSpPr>
          <p:nvPr>
            <p:ph type="body" idx="1"/>
          </p:nvPr>
        </p:nvSpPr>
        <p:spPr>
          <a:xfrm>
            <a:off x="5177300" y="3889425"/>
            <a:ext cx="6085200" cy="18570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203" name="Google Shape;203;p27"/>
          <p:cNvSpPr txBox="1"/>
          <p:nvPr/>
        </p:nvSpPr>
        <p:spPr>
          <a:xfrm>
            <a:off x="5025525" y="3119700"/>
            <a:ext cx="71664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200" b="1">
                <a:solidFill>
                  <a:schemeClr val="lt2"/>
                </a:solidFill>
              </a:rPr>
              <a:t>Uppdrag 6: Genteknik och etik</a:t>
            </a:r>
            <a:endParaRPr sz="3200" b="1">
              <a:solidFill>
                <a:schemeClr val="lt2"/>
              </a:solidFill>
            </a:endParaRPr>
          </a:p>
        </p:txBody>
      </p:sp>
      <p:pic>
        <p:nvPicPr>
          <p:cNvPr id="204" name="Google Shape;204;p27"/>
          <p:cNvPicPr preferRelativeResize="0"/>
          <p:nvPr/>
        </p:nvPicPr>
        <p:blipFill rotWithShape="1">
          <a:blip r:embed="rId4">
            <a:alphaModFix/>
          </a:blip>
          <a:srcRect t="8731" b="20109"/>
          <a:stretch/>
        </p:blipFill>
        <p:spPr>
          <a:xfrm>
            <a:off x="5138875" y="138100"/>
            <a:ext cx="6162053" cy="2922574"/>
          </a:xfrm>
          <a:prstGeom prst="rect">
            <a:avLst/>
          </a:prstGeom>
          <a:noFill/>
          <a:ln>
            <a:noFill/>
          </a:ln>
        </p:spPr>
      </p:pic>
      <p:pic>
        <p:nvPicPr>
          <p:cNvPr id="205" name="Google Shape;205;p27"/>
          <p:cNvPicPr preferRelativeResize="0"/>
          <p:nvPr/>
        </p:nvPicPr>
        <p:blipFill>
          <a:blip r:embed="rId5">
            <a:alphaModFix/>
          </a:blip>
          <a:stretch>
            <a:fillRect/>
          </a:stretch>
        </p:blipFill>
        <p:spPr>
          <a:xfrm>
            <a:off x="759150" y="-524350"/>
            <a:ext cx="4572923" cy="4572923"/>
          </a:xfrm>
          <a:prstGeom prst="rect">
            <a:avLst/>
          </a:prstGeom>
          <a:noFill/>
          <a:ln>
            <a:noFill/>
          </a:ln>
        </p:spPr>
      </p:pic>
      <p:pic>
        <p:nvPicPr>
          <p:cNvPr id="206" name="Google Shape;206;p27"/>
          <p:cNvPicPr preferRelativeResize="0"/>
          <p:nvPr/>
        </p:nvPicPr>
        <p:blipFill>
          <a:blip r:embed="rId6">
            <a:alphaModFix/>
          </a:blip>
          <a:stretch>
            <a:fillRect/>
          </a:stretch>
        </p:blipFill>
        <p:spPr>
          <a:xfrm>
            <a:off x="-117975" y="-698225"/>
            <a:ext cx="5143500" cy="6857999"/>
          </a:xfrm>
          <a:prstGeom prst="rect">
            <a:avLst/>
          </a:prstGeom>
          <a:noFill/>
          <a:ln>
            <a:noFill/>
          </a:ln>
        </p:spPr>
      </p:pic>
      <p:pic>
        <p:nvPicPr>
          <p:cNvPr id="207" name="Google Shape;207;p27"/>
          <p:cNvPicPr preferRelativeResize="0"/>
          <p:nvPr/>
        </p:nvPicPr>
        <p:blipFill>
          <a:blip r:embed="rId7">
            <a:alphaModFix/>
          </a:blip>
          <a:stretch>
            <a:fillRect/>
          </a:stretch>
        </p:blipFill>
        <p:spPr>
          <a:xfrm>
            <a:off x="1660999" y="4181569"/>
            <a:ext cx="1794425" cy="24051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8"/>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214" name="Google Shape;214;p28"/>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a:t>Introduktionsfilm inför etiska diskussioner kring genteknik:</a:t>
            </a:r>
            <a:br>
              <a:rPr lang="sv-SE" sz="1800">
                <a:solidFill>
                  <a:srgbClr val="595959"/>
                </a:solidFill>
              </a:rPr>
            </a:br>
            <a:r>
              <a:rPr lang="sv-SE" sz="1800" u="sng">
                <a:solidFill>
                  <a:srgbClr val="1155CC"/>
                </a:solidFill>
                <a:hlinkClick r:id="rId4">
                  <a:extLst>
                    <a:ext uri="{A12FA001-AC4F-418D-AE19-62706E023703}">
                      <ahyp:hlinkClr xmlns:ahyp="http://schemas.microsoft.com/office/drawing/2018/hyperlinkcolor" val="tx"/>
                    </a:ext>
                  </a:extLst>
                </a:hlinkClick>
              </a:rPr>
              <a:t>https://app.binogi.se/l/etik-och-genteknik</a:t>
            </a:r>
            <a:endParaRPr sz="1800">
              <a:solidFill>
                <a:srgbClr val="595959"/>
              </a:solidFill>
            </a:endParaRPr>
          </a:p>
          <a:p>
            <a:pPr marL="457200" lvl="0" indent="-342900" algn="l" rtl="0">
              <a:lnSpc>
                <a:spcPct val="115000"/>
              </a:lnSpc>
              <a:spcBef>
                <a:spcPts val="0"/>
              </a:spcBef>
              <a:spcAft>
                <a:spcPts val="0"/>
              </a:spcAft>
              <a:buSzPts val="1800"/>
              <a:buChar char="•"/>
            </a:pPr>
            <a:r>
              <a:rPr lang="sv-SE" sz="1800" u="sng">
                <a:solidFill>
                  <a:srgbClr val="1155CC"/>
                </a:solidFill>
                <a:hlinkClick r:id="rId5">
                  <a:extLst>
                    <a:ext uri="{A12FA001-AC4F-418D-AE19-62706E023703}">
                      <ahyp:hlinkClr xmlns:ahyp="http://schemas.microsoft.com/office/drawing/2018/hyperlinkcolor" val="tx"/>
                    </a:ext>
                  </a:extLst>
                </a:hlinkClick>
              </a:rPr>
              <a:t>https://app.binogi.se/l/bioteknik</a:t>
            </a:r>
            <a:r>
              <a:rPr lang="sv-SE" sz="1800">
                <a:solidFill>
                  <a:srgbClr val="595959"/>
                </a:solidFill>
              </a:rPr>
              <a:t> </a:t>
            </a:r>
            <a:r>
              <a:rPr lang="sv-SE" sz="1800"/>
              <a:t>(finns även med i uppdrag 4)</a:t>
            </a:r>
            <a:endParaRPr sz="2600"/>
          </a:p>
          <a:p>
            <a:pPr marL="457200" lvl="0" indent="-342900" algn="l" rtl="0">
              <a:lnSpc>
                <a:spcPct val="115000"/>
              </a:lnSpc>
              <a:spcBef>
                <a:spcPts val="0"/>
              </a:spcBef>
              <a:spcAft>
                <a:spcPts val="0"/>
              </a:spcAft>
              <a:buClr>
                <a:srgbClr val="595959"/>
              </a:buClr>
              <a:buSzPts val="1800"/>
              <a:buChar char="•"/>
            </a:pPr>
            <a:r>
              <a:rPr lang="sv-SE" sz="1800" b="1"/>
              <a:t>Glosboken - träna begrepp: </a:t>
            </a:r>
            <a:br>
              <a:rPr lang="sv-SE" sz="1800"/>
            </a:br>
            <a:r>
              <a:rPr lang="sv-SE" sz="1800"/>
              <a:t>Grunder:</a:t>
            </a:r>
            <a:r>
              <a:rPr lang="sv-SE" sz="1800" b="1"/>
              <a:t> </a:t>
            </a:r>
            <a:r>
              <a:rPr lang="sv-SE" sz="1800" u="sng">
                <a:solidFill>
                  <a:srgbClr val="1155CC"/>
                </a:solidFill>
                <a:hlinkClick r:id="rId6">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b="1"/>
              <a:t> </a:t>
            </a:r>
            <a:r>
              <a:rPr lang="sv-SE" sz="1800" u="sng">
                <a:solidFill>
                  <a:srgbClr val="1155CC"/>
                </a:solidFill>
                <a:hlinkClick r:id="rId7">
                  <a:extLst>
                    <a:ext uri="{A12FA001-AC4F-418D-AE19-62706E023703}">
                      <ahyp:hlinkClr xmlns:ahyp="http://schemas.microsoft.com/office/drawing/2018/hyperlinkcolor" val="tx"/>
                    </a:ext>
                  </a:extLst>
                </a:hlinkClick>
              </a:rPr>
              <a:t>https://google.glosboken.se/invitations/uckjw53mshr3kjwt</a:t>
            </a: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solidFill>
                <a:srgbClr val="595959"/>
              </a:solidFill>
            </a:endParaRPr>
          </a:p>
          <a:p>
            <a:pPr marL="0" lvl="0" indent="0" algn="l" rtl="0">
              <a:lnSpc>
                <a:spcPct val="115000"/>
              </a:lnSpc>
              <a:spcBef>
                <a:spcPts val="1200"/>
              </a:spcBef>
              <a:spcAft>
                <a:spcPts val="0"/>
              </a:spcAft>
              <a:buNone/>
            </a:pPr>
            <a:endParaRPr sz="1800"/>
          </a:p>
          <a:p>
            <a:pPr marL="0" lvl="0" indent="0" algn="l" rtl="0">
              <a:lnSpc>
                <a:spcPct val="150000"/>
              </a:lnSpc>
              <a:spcBef>
                <a:spcPts val="1200"/>
              </a:spcBef>
              <a:spcAft>
                <a:spcPts val="0"/>
              </a:spcAft>
              <a:buNone/>
            </a:pPr>
            <a:endParaRPr sz="1800"/>
          </a:p>
        </p:txBody>
      </p:sp>
      <p:sp>
        <p:nvSpPr>
          <p:cNvPr id="215" name="Google Shape;215;p28"/>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6: Resurser</a:t>
            </a:r>
            <a:endParaRPr sz="3600" b="1">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9"/>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223" name="Google Shape;223;p29"/>
          <p:cNvSpPr txBox="1">
            <a:spLocks noGrp="1"/>
          </p:cNvSpPr>
          <p:nvPr>
            <p:ph type="body" idx="1"/>
          </p:nvPr>
        </p:nvSpPr>
        <p:spPr>
          <a:xfrm>
            <a:off x="5177300" y="2426775"/>
            <a:ext cx="6085200" cy="2641200"/>
          </a:xfrm>
          <a:prstGeom prst="rect">
            <a:avLst/>
          </a:prstGeom>
          <a:noFill/>
          <a:ln>
            <a:noFill/>
          </a:ln>
        </p:spPr>
        <p:txBody>
          <a:bodyPr spcFirstLastPara="1" wrap="square" lIns="91425" tIns="45700" rIns="91425" bIns="45700" anchor="t" anchorCtr="0">
            <a:noAutofit/>
          </a:bodyPr>
          <a:lstStyle/>
          <a:p>
            <a:pPr marL="228600" lvl="0" indent="-203200" algn="l" rtl="0">
              <a:lnSpc>
                <a:spcPct val="115000"/>
              </a:lnSpc>
              <a:spcBef>
                <a:spcPts val="1200"/>
              </a:spcBef>
              <a:spcAft>
                <a:spcPts val="0"/>
              </a:spcAft>
              <a:buSzPts val="1400"/>
              <a:buChar char="•"/>
            </a:pPr>
            <a:r>
              <a:rPr lang="sv-SE" sz="1800" u="sng">
                <a:solidFill>
                  <a:srgbClr val="1155CC"/>
                </a:solidFill>
                <a:hlinkClick r:id="rId4">
                  <a:extLst>
                    <a:ext uri="{A12FA001-AC4F-418D-AE19-62706E023703}">
                      <ahyp:hlinkClr xmlns:ahyp="http://schemas.microsoft.com/office/drawing/2018/hyperlinkcolor" val="tx"/>
                    </a:ext>
                  </a:extLst>
                </a:hlinkClick>
              </a:rPr>
              <a:t>Textäventyr</a:t>
            </a:r>
            <a:r>
              <a:rPr lang="sv-SE" sz="1800" u="sng">
                <a:solidFill>
                  <a:srgbClr val="1155CC"/>
                </a:solidFill>
              </a:rPr>
              <a:t> </a:t>
            </a:r>
            <a:endParaRPr sz="1800" u="sng">
              <a:solidFill>
                <a:srgbClr val="1155CC"/>
              </a:solidFill>
            </a:endParaRPr>
          </a:p>
          <a:p>
            <a:pPr marL="0" lvl="0" indent="0" algn="l" rtl="0">
              <a:lnSpc>
                <a:spcPct val="115000"/>
              </a:lnSpc>
              <a:spcBef>
                <a:spcPts val="1200"/>
              </a:spcBef>
              <a:spcAft>
                <a:spcPts val="0"/>
              </a:spcAft>
              <a:buNone/>
            </a:pPr>
            <a:endParaRPr sz="1800" u="sng">
              <a:solidFill>
                <a:srgbClr val="1155CC"/>
              </a:solidFill>
            </a:endParaRPr>
          </a:p>
          <a:p>
            <a:pPr marL="228600" lvl="0" indent="0" algn="l" rtl="0">
              <a:spcBef>
                <a:spcPts val="1200"/>
              </a:spcBef>
              <a:spcAft>
                <a:spcPts val="0"/>
              </a:spcAft>
              <a:buNone/>
            </a:pPr>
            <a:endParaRPr sz="1800" u="sng">
              <a:solidFill>
                <a:srgbClr val="1155CC"/>
              </a:solidFill>
            </a:endParaRPr>
          </a:p>
          <a:p>
            <a:pPr marL="228600" lvl="0" indent="-95250" algn="l" rtl="0">
              <a:lnSpc>
                <a:spcPct val="100000"/>
              </a:lnSpc>
              <a:spcBef>
                <a:spcPts val="1200"/>
              </a:spcBef>
              <a:spcAft>
                <a:spcPts val="0"/>
              </a:spcAft>
              <a:buClr>
                <a:schemeClr val="dk1"/>
              </a:buClr>
              <a:buSzPts val="2100"/>
              <a:buNone/>
            </a:pPr>
            <a:endParaRPr sz="1800" u="sng">
              <a:solidFill>
                <a:srgbClr val="1155CC"/>
              </a:solidFill>
            </a:endParaRPr>
          </a:p>
        </p:txBody>
      </p:sp>
      <p:sp>
        <p:nvSpPr>
          <p:cNvPr id="224" name="Google Shape;224;p29"/>
          <p:cNvSpPr txBox="1"/>
          <p:nvPr/>
        </p:nvSpPr>
        <p:spPr>
          <a:xfrm>
            <a:off x="5025525" y="1657050"/>
            <a:ext cx="71664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200" b="1">
                <a:solidFill>
                  <a:schemeClr val="lt2"/>
                </a:solidFill>
              </a:rPr>
              <a:t>Uppdrag 7: Jobba med gener</a:t>
            </a:r>
            <a:endParaRPr sz="3200" b="1">
              <a:solidFill>
                <a:schemeClr val="lt2"/>
              </a:solidFill>
            </a:endParaRPr>
          </a:p>
        </p:txBody>
      </p:sp>
      <p:pic>
        <p:nvPicPr>
          <p:cNvPr id="225" name="Google Shape;225;p29"/>
          <p:cNvPicPr preferRelativeResize="0"/>
          <p:nvPr/>
        </p:nvPicPr>
        <p:blipFill>
          <a:blip r:embed="rId5">
            <a:alphaModFix/>
          </a:blip>
          <a:stretch>
            <a:fillRect/>
          </a:stretch>
        </p:blipFill>
        <p:spPr>
          <a:xfrm>
            <a:off x="378863" y="912975"/>
            <a:ext cx="3961882" cy="2228558"/>
          </a:xfrm>
          <a:prstGeom prst="rect">
            <a:avLst/>
          </a:prstGeom>
          <a:noFill/>
          <a:ln>
            <a:noFill/>
          </a:ln>
        </p:spPr>
      </p:pic>
      <p:pic>
        <p:nvPicPr>
          <p:cNvPr id="226" name="Google Shape;226;p29"/>
          <p:cNvPicPr preferRelativeResize="0"/>
          <p:nvPr/>
        </p:nvPicPr>
        <p:blipFill>
          <a:blip r:embed="rId6">
            <a:alphaModFix/>
          </a:blip>
          <a:stretch>
            <a:fillRect/>
          </a:stretch>
        </p:blipFill>
        <p:spPr>
          <a:xfrm>
            <a:off x="401175" y="3332250"/>
            <a:ext cx="3961875" cy="2641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0"/>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233" name="Google Shape;233;p30"/>
          <p:cNvSpPr txBox="1">
            <a:spLocks noGrp="1"/>
          </p:cNvSpPr>
          <p:nvPr>
            <p:ph type="body" idx="1"/>
          </p:nvPr>
        </p:nvSpPr>
        <p:spPr>
          <a:xfrm>
            <a:off x="789825" y="1696350"/>
            <a:ext cx="95205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u="sng">
                <a:solidFill>
                  <a:srgbClr val="1155CC"/>
                </a:solidFill>
                <a:hlinkClick r:id="rId4">
                  <a:extLst>
                    <a:ext uri="{A12FA001-AC4F-418D-AE19-62706E023703}">
                      <ahyp:hlinkClr xmlns:ahyp="http://schemas.microsoft.com/office/drawing/2018/hyperlinkcolor" val="tx"/>
                    </a:ext>
                  </a:extLst>
                </a:hlinkClick>
              </a:rPr>
              <a:t>Vi lär oss om: Genteknik - möjligheter och risker (sliplay.se)</a:t>
            </a:r>
            <a:endParaRPr sz="1800">
              <a:solidFill>
                <a:srgbClr val="595959"/>
              </a:solidFill>
            </a:endParaRPr>
          </a:p>
          <a:p>
            <a:pPr marL="457200" lvl="0" indent="-342900" algn="l" rtl="0">
              <a:lnSpc>
                <a:spcPct val="115000"/>
              </a:lnSpc>
              <a:spcBef>
                <a:spcPts val="0"/>
              </a:spcBef>
              <a:spcAft>
                <a:spcPts val="0"/>
              </a:spcAft>
              <a:buSzPts val="1800"/>
              <a:buChar char="•"/>
            </a:pPr>
            <a:r>
              <a:rPr lang="sv-SE" sz="1800"/>
              <a:t>För lärare:</a:t>
            </a:r>
            <a:br>
              <a:rPr lang="sv-SE" sz="1800">
                <a:solidFill>
                  <a:srgbClr val="595959"/>
                </a:solidFill>
              </a:rPr>
            </a:br>
            <a:r>
              <a:rPr lang="sv-SE" sz="1800" u="sng">
                <a:solidFill>
                  <a:srgbClr val="1155CC"/>
                </a:solidFill>
                <a:hlinkClick r:id="rId5">
                  <a:extLst>
                    <a:ext uri="{A12FA001-AC4F-418D-AE19-62706E023703}">
                      <ahyp:hlinkClr xmlns:ahyp="http://schemas.microsoft.com/office/drawing/2018/hyperlinkcolor" val="tx"/>
                    </a:ext>
                  </a:extLst>
                </a:hlinkClick>
              </a:rPr>
              <a:t>Nobelföreläsningar 2022 : Svante Pääbo - Nobelpristagare i medicin (sliplay.se)</a:t>
            </a:r>
            <a:endParaRPr sz="1800"/>
          </a:p>
          <a:p>
            <a:pPr marL="0" lvl="0" indent="0" algn="l" rtl="0">
              <a:lnSpc>
                <a:spcPct val="150000"/>
              </a:lnSpc>
              <a:spcBef>
                <a:spcPts val="1200"/>
              </a:spcBef>
              <a:spcAft>
                <a:spcPts val="0"/>
              </a:spcAft>
              <a:buNone/>
            </a:pPr>
            <a:endParaRPr sz="1800"/>
          </a:p>
        </p:txBody>
      </p:sp>
      <p:sp>
        <p:nvSpPr>
          <p:cNvPr id="234" name="Google Shape;234;p30"/>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Filmer med blandat innehåll från uppdragen</a:t>
            </a:r>
            <a:endParaRPr sz="3600" b="1">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2" name="Bildobjekt 1">
            <a:extLst>
              <a:ext uri="{FF2B5EF4-FFF2-40B4-BE49-F238E27FC236}">
                <a16:creationId xmlns:a16="http://schemas.microsoft.com/office/drawing/2014/main" id="{2CBE2E41-3427-41AF-B374-3B0C3C24C81B}"/>
              </a:ext>
            </a:extLst>
          </p:cNvPr>
          <p:cNvPicPr>
            <a:picLocks noChangeAspect="1"/>
          </p:cNvPicPr>
          <p:nvPr/>
        </p:nvPicPr>
        <p:blipFill>
          <a:blip r:embed="rId3"/>
          <a:stretch>
            <a:fillRect/>
          </a:stretch>
        </p:blipFill>
        <p:spPr>
          <a:xfrm>
            <a:off x="7462348" y="1164212"/>
            <a:ext cx="4545393" cy="2021753"/>
          </a:xfrm>
          <a:prstGeom prst="rect">
            <a:avLst/>
          </a:prstGeom>
        </p:spPr>
      </p:pic>
      <p:grpSp>
        <p:nvGrpSpPr>
          <p:cNvPr id="67" name="Google Shape;67;p14"/>
          <p:cNvGrpSpPr/>
          <p:nvPr/>
        </p:nvGrpSpPr>
        <p:grpSpPr>
          <a:xfrm>
            <a:off x="298305" y="324616"/>
            <a:ext cx="7116029" cy="5407352"/>
            <a:chOff x="1612050" y="348700"/>
            <a:chExt cx="8967900" cy="6057300"/>
          </a:xfrm>
        </p:grpSpPr>
        <p:sp>
          <p:nvSpPr>
            <p:cNvPr id="68" name="Google Shape;68;p14"/>
            <p:cNvSpPr/>
            <p:nvPr/>
          </p:nvSpPr>
          <p:spPr>
            <a:xfrm>
              <a:off x="1612050" y="348700"/>
              <a:ext cx="8967900" cy="60573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b="1">
                <a:solidFill>
                  <a:schemeClr val="dk1"/>
                </a:solidFill>
              </a:endParaRPr>
            </a:p>
          </p:txBody>
        </p:sp>
        <p:sp>
          <p:nvSpPr>
            <p:cNvPr id="69" name="Google Shape;69;p14"/>
            <p:cNvSpPr txBox="1"/>
            <p:nvPr/>
          </p:nvSpPr>
          <p:spPr>
            <a:xfrm>
              <a:off x="2276725" y="703025"/>
              <a:ext cx="5962500" cy="5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200">
                  <a:solidFill>
                    <a:schemeClr val="lt1"/>
                  </a:solidFill>
                </a:rPr>
                <a:t>Lärarpresentation - Make History</a:t>
              </a:r>
              <a:endParaRPr sz="2200">
                <a:solidFill>
                  <a:schemeClr val="lt1"/>
                </a:solidFill>
              </a:endParaRPr>
            </a:p>
          </p:txBody>
        </p:sp>
        <p:sp>
          <p:nvSpPr>
            <p:cNvPr id="70" name="Google Shape;70;p14"/>
            <p:cNvSpPr txBox="1"/>
            <p:nvPr/>
          </p:nvSpPr>
          <p:spPr>
            <a:xfrm>
              <a:off x="2148223" y="1289214"/>
              <a:ext cx="7304100" cy="213754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dirty="0"/>
                <a:t>I presentationen finns faktaunderlag till de sju uppdragen i Make </a:t>
              </a:r>
              <a:r>
                <a:rPr lang="sv-SE" dirty="0" err="1"/>
                <a:t>History</a:t>
              </a:r>
              <a:r>
                <a:rPr lang="sv-SE" dirty="0"/>
                <a:t>. </a:t>
              </a:r>
              <a:endParaRPr dirty="0"/>
            </a:p>
            <a:p>
              <a:pPr marL="0" lvl="0" indent="0" algn="l" rtl="0">
                <a:spcBef>
                  <a:spcPts val="0"/>
                </a:spcBef>
                <a:spcAft>
                  <a:spcPts val="0"/>
                </a:spcAft>
                <a:buNone/>
              </a:pPr>
              <a:endParaRPr lang="sv-SE" dirty="0"/>
            </a:p>
            <a:p>
              <a:pPr marL="0" lvl="0" indent="0" algn="l" rtl="0">
                <a:spcBef>
                  <a:spcPts val="0"/>
                </a:spcBef>
                <a:spcAft>
                  <a:spcPts val="0"/>
                </a:spcAft>
                <a:buNone/>
              </a:pPr>
              <a:endParaRPr dirty="0"/>
            </a:p>
            <a:p>
              <a:pPr marL="0" lvl="0" indent="0" algn="l" rtl="0">
                <a:spcBef>
                  <a:spcPts val="0"/>
                </a:spcBef>
                <a:spcAft>
                  <a:spcPts val="0"/>
                </a:spcAft>
                <a:buNone/>
              </a:pPr>
              <a:r>
                <a:rPr lang="sv-SE" dirty="0"/>
                <a:t>Du får själv lägga till det du vill ha med.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sv-SE" dirty="0"/>
                <a:t>I </a:t>
              </a:r>
              <a:r>
                <a:rPr lang="sv-SE" b="1" dirty="0"/>
                <a:t>stödanteckningarna under bilderna </a:t>
              </a:r>
              <a:r>
                <a:rPr lang="sv-SE" dirty="0"/>
                <a:t>finns faktatext - klipp och klistra och lägg till i presentationen. </a:t>
              </a:r>
              <a:endParaRPr dirty="0"/>
            </a:p>
          </p:txBody>
        </p:sp>
        <p:sp>
          <p:nvSpPr>
            <p:cNvPr id="71" name="Google Shape;71;p14"/>
            <p:cNvSpPr txBox="1"/>
            <p:nvPr/>
          </p:nvSpPr>
          <p:spPr>
            <a:xfrm>
              <a:off x="2039807" y="4075616"/>
              <a:ext cx="6942300" cy="44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a:p>
          </p:txBody>
        </p:sp>
      </p:grpSp>
      <p:sp>
        <p:nvSpPr>
          <p:cNvPr id="74" name="Google Shape;74;p14"/>
          <p:cNvSpPr/>
          <p:nvPr/>
        </p:nvSpPr>
        <p:spPr>
          <a:xfrm>
            <a:off x="7653736" y="2342024"/>
            <a:ext cx="4239959" cy="1086896"/>
          </a:xfrm>
          <a:prstGeom prst="ellipse">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14"/>
          <p:cNvCxnSpPr>
            <a:cxnSpLocks/>
          </p:cNvCxnSpPr>
          <p:nvPr/>
        </p:nvCxnSpPr>
        <p:spPr>
          <a:xfrm>
            <a:off x="3621660" y="2885472"/>
            <a:ext cx="4945619" cy="50601"/>
          </a:xfrm>
          <a:prstGeom prst="straightConnector1">
            <a:avLst/>
          </a:prstGeom>
          <a:noFill/>
          <a:ln w="28575" cap="flat" cmpd="sng">
            <a:solidFill>
              <a:schemeClr val="dk2"/>
            </a:solidFill>
            <a:prstDash val="solid"/>
            <a:round/>
            <a:headEnd type="none" w="med" len="med"/>
            <a:tailEnd type="triangle" w="med" len="med"/>
          </a:ln>
        </p:spPr>
      </p:cxnSp>
      <p:sp>
        <p:nvSpPr>
          <p:cNvPr id="76" name="Google Shape;76;p14"/>
          <p:cNvSpPr txBox="1"/>
          <p:nvPr/>
        </p:nvSpPr>
        <p:spPr>
          <a:xfrm>
            <a:off x="746021" y="3595688"/>
            <a:ext cx="60801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b="1" dirty="0">
                <a:solidFill>
                  <a:schemeClr val="lt1"/>
                </a:solidFill>
              </a:rPr>
              <a:t>Varför gör vi så här?</a:t>
            </a:r>
            <a:endParaRPr b="1" dirty="0">
              <a:solidFill>
                <a:schemeClr val="lt1"/>
              </a:solidFill>
            </a:endParaRPr>
          </a:p>
          <a:p>
            <a:pPr marL="0" lvl="0" indent="0" algn="l" rtl="0">
              <a:spcBef>
                <a:spcPts val="0"/>
              </a:spcBef>
              <a:spcAft>
                <a:spcPts val="0"/>
              </a:spcAft>
              <a:buNone/>
            </a:pPr>
            <a:r>
              <a:rPr lang="sv-SE" dirty="0"/>
              <a:t>Det är alltid svårt att “ta över “ någon annans presentation. För att du ska vara bekväm med presentationen har vi skapat en mall med bilder och faktatext som du kan göra till din egen.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sv-SE" dirty="0"/>
              <a:t>Vill man visa elever instruktioner till uppdragen så finns de digitalt i utmaningen Make </a:t>
            </a:r>
            <a:r>
              <a:rPr lang="sv-SE" dirty="0" err="1"/>
              <a:t>History</a:t>
            </a:r>
            <a:r>
              <a:rPr lang="sv-SE" dirty="0"/>
              <a:t> på vår hemsida under </a:t>
            </a:r>
            <a:r>
              <a:rPr lang="sv-SE" u="sng" dirty="0">
                <a:solidFill>
                  <a:schemeClr val="lt1"/>
                </a:solidFill>
                <a:hlinkClick r:id="rId4">
                  <a:extLst>
                    <a:ext uri="{A12FA001-AC4F-418D-AE19-62706E023703}">
                      <ahyp:hlinkClr xmlns:ahyp="http://schemas.microsoft.com/office/drawing/2018/hyperlinkcolor" val="tx"/>
                    </a:ext>
                  </a:extLst>
                </a:hlinkClick>
              </a:rPr>
              <a:t>Utmaningar</a:t>
            </a:r>
            <a:r>
              <a:rPr lang="sv-SE" dirty="0">
                <a:solidFill>
                  <a:schemeClr val="lt1"/>
                </a:solidFill>
              </a:rPr>
              <a:t>.</a:t>
            </a:r>
            <a:endParaRPr dirty="0">
              <a:solidFill>
                <a:schemeClr val="lt1"/>
              </a:solidFill>
            </a:endParaRP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181300" y="152400"/>
            <a:ext cx="4592267" cy="6553199"/>
          </a:xfrm>
          <a:prstGeom prst="rect">
            <a:avLst/>
          </a:prstGeom>
          <a:noFill/>
          <a:ln>
            <a:noFill/>
          </a:ln>
        </p:spPr>
      </p:pic>
      <p:sp>
        <p:nvSpPr>
          <p:cNvPr id="83" name="Google Shape;83;p15"/>
          <p:cNvSpPr txBox="1">
            <a:spLocks noGrp="1"/>
          </p:cNvSpPr>
          <p:nvPr>
            <p:ph type="body" idx="1"/>
          </p:nvPr>
        </p:nvSpPr>
        <p:spPr>
          <a:xfrm>
            <a:off x="5368801" y="1708775"/>
            <a:ext cx="6218400" cy="4039200"/>
          </a:xfrm>
          <a:prstGeom prst="rect">
            <a:avLst/>
          </a:prstGeom>
          <a:noFill/>
          <a:ln>
            <a:noFill/>
          </a:ln>
        </p:spPr>
        <p:txBody>
          <a:bodyPr spcFirstLastPara="1" wrap="square" lIns="91425" tIns="45700" rIns="91425" bIns="45700" anchor="t" anchorCtr="0">
            <a:normAutofit fontScale="92500"/>
          </a:bodyPr>
          <a:lstStyle/>
          <a:p>
            <a:pPr marL="228600" lvl="0" indent="-234950" algn="l" rtl="0">
              <a:lnSpc>
                <a:spcPct val="100000"/>
              </a:lnSpc>
              <a:spcBef>
                <a:spcPts val="1000"/>
              </a:spcBef>
              <a:spcAft>
                <a:spcPts val="0"/>
              </a:spcAft>
              <a:buClr>
                <a:schemeClr val="dk1"/>
              </a:buClr>
              <a:buSzPts val="2200"/>
              <a:buChar char="•"/>
            </a:pPr>
            <a:r>
              <a:rPr lang="sv-SE" sz="2200"/>
              <a:t>Uppdrag 1: Bygg DNA	 			</a:t>
            </a:r>
            <a:endParaRPr sz="2200"/>
          </a:p>
          <a:p>
            <a:pPr marL="228600" lvl="0" indent="-234950" algn="l" rtl="0">
              <a:lnSpc>
                <a:spcPct val="100000"/>
              </a:lnSpc>
              <a:spcBef>
                <a:spcPts val="1000"/>
              </a:spcBef>
              <a:spcAft>
                <a:spcPts val="0"/>
              </a:spcAft>
              <a:buClr>
                <a:schemeClr val="dk1"/>
              </a:buClr>
              <a:buSzPts val="2200"/>
              <a:buChar char="•"/>
            </a:pPr>
            <a:r>
              <a:rPr lang="sv-SE" sz="2200"/>
              <a:t>Uppdrag 2: Livets kod				 </a:t>
            </a:r>
            <a:endParaRPr sz="2200"/>
          </a:p>
          <a:p>
            <a:pPr marL="228600" lvl="0" indent="-234950" algn="l" rtl="0">
              <a:lnSpc>
                <a:spcPct val="100000"/>
              </a:lnSpc>
              <a:spcBef>
                <a:spcPts val="1000"/>
              </a:spcBef>
              <a:spcAft>
                <a:spcPts val="0"/>
              </a:spcAft>
              <a:buClr>
                <a:schemeClr val="dk1"/>
              </a:buClr>
              <a:buSzPts val="2200"/>
              <a:buChar char="•"/>
            </a:pPr>
            <a:r>
              <a:rPr lang="sv-SE" sz="2200"/>
              <a:t>Uppdrag 3: Se ditt DNA				 </a:t>
            </a:r>
            <a:endParaRPr sz="2200"/>
          </a:p>
          <a:p>
            <a:pPr marL="228600" lvl="0" indent="-234950" algn="l" rtl="0">
              <a:lnSpc>
                <a:spcPct val="100000"/>
              </a:lnSpc>
              <a:spcBef>
                <a:spcPts val="1000"/>
              </a:spcBef>
              <a:spcAft>
                <a:spcPts val="0"/>
              </a:spcAft>
              <a:buClr>
                <a:schemeClr val="dk1"/>
              </a:buClr>
              <a:buSzPts val="2200"/>
              <a:buChar char="•"/>
            </a:pPr>
            <a:r>
              <a:rPr lang="sv-SE" sz="2200"/>
              <a:t>Uppdrag 4: Designa en organism		</a:t>
            </a:r>
            <a:endParaRPr sz="2200"/>
          </a:p>
          <a:p>
            <a:pPr marL="228600" lvl="0" indent="-234950" algn="l" rtl="0">
              <a:lnSpc>
                <a:spcPct val="100000"/>
              </a:lnSpc>
              <a:spcBef>
                <a:spcPts val="1000"/>
              </a:spcBef>
              <a:spcAft>
                <a:spcPts val="0"/>
              </a:spcAft>
              <a:buClr>
                <a:schemeClr val="dk1"/>
              </a:buClr>
              <a:buSzPts val="2200"/>
              <a:buChar char="•"/>
            </a:pPr>
            <a:r>
              <a:rPr lang="sv-SE" sz="2200"/>
              <a:t>Uppdrag 5: Människans ursprung		 </a:t>
            </a:r>
            <a:endParaRPr sz="2200"/>
          </a:p>
          <a:p>
            <a:pPr marL="228600" lvl="0" indent="-234950" algn="l" rtl="0">
              <a:lnSpc>
                <a:spcPct val="100000"/>
              </a:lnSpc>
              <a:spcBef>
                <a:spcPts val="1000"/>
              </a:spcBef>
              <a:spcAft>
                <a:spcPts val="0"/>
              </a:spcAft>
              <a:buClr>
                <a:schemeClr val="dk1"/>
              </a:buClr>
              <a:buSzPts val="2200"/>
              <a:buChar char="•"/>
            </a:pPr>
            <a:r>
              <a:rPr lang="sv-SE" sz="2200"/>
              <a:t>Uppdrag 6: Genteknik och etik			 </a:t>
            </a:r>
            <a:endParaRPr sz="2200"/>
          </a:p>
          <a:p>
            <a:pPr marL="228600" lvl="0" indent="-234950" algn="l" rtl="0">
              <a:lnSpc>
                <a:spcPct val="100000"/>
              </a:lnSpc>
              <a:spcBef>
                <a:spcPts val="1000"/>
              </a:spcBef>
              <a:spcAft>
                <a:spcPts val="0"/>
              </a:spcAft>
              <a:buClr>
                <a:schemeClr val="dk1"/>
              </a:buClr>
              <a:buSzPts val="2200"/>
              <a:buChar char="•"/>
            </a:pPr>
            <a:r>
              <a:rPr lang="sv-SE" sz="2200"/>
              <a:t>Uppdrag 7: Yrkeskunskap</a:t>
            </a:r>
            <a:endParaRPr sz="2200"/>
          </a:p>
          <a:p>
            <a:pPr marL="228600" lvl="0" indent="-95250" algn="l" rtl="0">
              <a:lnSpc>
                <a:spcPct val="100000"/>
              </a:lnSpc>
              <a:spcBef>
                <a:spcPts val="1000"/>
              </a:spcBef>
              <a:spcAft>
                <a:spcPts val="0"/>
              </a:spcAft>
              <a:buClr>
                <a:schemeClr val="dk1"/>
              </a:buClr>
              <a:buSzPts val="2100"/>
              <a:buNone/>
            </a:pPr>
            <a:endParaRPr/>
          </a:p>
        </p:txBody>
      </p:sp>
      <p:pic>
        <p:nvPicPr>
          <p:cNvPr id="84" name="Google Shape;84;p15"/>
          <p:cNvPicPr preferRelativeResize="0"/>
          <p:nvPr/>
        </p:nvPicPr>
        <p:blipFill rotWithShape="1">
          <a:blip r:embed="rId4">
            <a:alphaModFix/>
          </a:blip>
          <a:srcRect/>
          <a:stretch/>
        </p:blipFill>
        <p:spPr>
          <a:xfrm>
            <a:off x="8941638" y="6085783"/>
            <a:ext cx="1108373" cy="4327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16"/>
          <p:cNvPicPr preferRelativeResize="0"/>
          <p:nvPr/>
        </p:nvPicPr>
        <p:blipFill rotWithShape="1">
          <a:blip r:embed="rId3">
            <a:alphaModFix/>
          </a:blip>
          <a:srcRect/>
          <a:stretch/>
        </p:blipFill>
        <p:spPr>
          <a:xfrm>
            <a:off x="8941638" y="6085783"/>
            <a:ext cx="1108373" cy="432779"/>
          </a:xfrm>
          <a:prstGeom prst="rect">
            <a:avLst/>
          </a:prstGeom>
          <a:noFill/>
          <a:ln>
            <a:noFill/>
          </a:ln>
        </p:spPr>
      </p:pic>
      <p:pic>
        <p:nvPicPr>
          <p:cNvPr id="92" name="Google Shape;92;p16"/>
          <p:cNvPicPr preferRelativeResize="0"/>
          <p:nvPr/>
        </p:nvPicPr>
        <p:blipFill>
          <a:blip r:embed="rId4">
            <a:alphaModFix/>
          </a:blip>
          <a:stretch>
            <a:fillRect/>
          </a:stretch>
        </p:blipFill>
        <p:spPr>
          <a:xfrm>
            <a:off x="607687" y="1919996"/>
            <a:ext cx="3478124" cy="4637493"/>
          </a:xfrm>
          <a:prstGeom prst="rect">
            <a:avLst/>
          </a:prstGeom>
          <a:noFill/>
          <a:ln>
            <a:noFill/>
          </a:ln>
        </p:spPr>
      </p:pic>
      <p:sp>
        <p:nvSpPr>
          <p:cNvPr id="93" name="Google Shape;93;p16"/>
          <p:cNvSpPr txBox="1">
            <a:spLocks noGrp="1"/>
          </p:cNvSpPr>
          <p:nvPr>
            <p:ph type="body" idx="1"/>
          </p:nvPr>
        </p:nvSpPr>
        <p:spPr>
          <a:xfrm>
            <a:off x="5519150" y="1696350"/>
            <a:ext cx="5750400" cy="27345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94" name="Google Shape;94;p16"/>
          <p:cNvSpPr txBox="1"/>
          <p:nvPr/>
        </p:nvSpPr>
        <p:spPr>
          <a:xfrm>
            <a:off x="5393925" y="926625"/>
            <a:ext cx="64041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1: Bygg DNA</a:t>
            </a:r>
            <a:endParaRPr sz="3600" b="1">
              <a:solidFill>
                <a:schemeClr val="lt2"/>
              </a:solidFill>
            </a:endParaRPr>
          </a:p>
        </p:txBody>
      </p:sp>
      <p:pic>
        <p:nvPicPr>
          <p:cNvPr id="95" name="Google Shape;95;p16"/>
          <p:cNvPicPr preferRelativeResize="0"/>
          <p:nvPr/>
        </p:nvPicPr>
        <p:blipFill rotWithShape="1">
          <a:blip r:embed="rId5">
            <a:alphaModFix/>
          </a:blip>
          <a:srcRect t="36236" b="13060"/>
          <a:stretch/>
        </p:blipFill>
        <p:spPr>
          <a:xfrm>
            <a:off x="607688" y="300705"/>
            <a:ext cx="3478126" cy="2351309"/>
          </a:xfrm>
          <a:prstGeom prst="rect">
            <a:avLst/>
          </a:prstGeom>
          <a:noFill/>
          <a:ln>
            <a:noFill/>
          </a:ln>
        </p:spPr>
      </p:pic>
      <p:pic>
        <p:nvPicPr>
          <p:cNvPr id="96" name="Google Shape;96;p16"/>
          <p:cNvPicPr preferRelativeResize="0"/>
          <p:nvPr/>
        </p:nvPicPr>
        <p:blipFill>
          <a:blip r:embed="rId6">
            <a:alphaModFix/>
          </a:blip>
          <a:stretch>
            <a:fillRect/>
          </a:stretch>
        </p:blipFill>
        <p:spPr>
          <a:xfrm>
            <a:off x="5519150" y="4162150"/>
            <a:ext cx="2176875" cy="222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17"/>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04" name="Google Shape;104;p17"/>
          <p:cNvSpPr txBox="1">
            <a:spLocks noGrp="1"/>
          </p:cNvSpPr>
          <p:nvPr>
            <p:ph type="body" idx="1"/>
          </p:nvPr>
        </p:nvSpPr>
        <p:spPr>
          <a:xfrm>
            <a:off x="5519150" y="1696350"/>
            <a:ext cx="5750400" cy="27345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105" name="Google Shape;105;p17"/>
          <p:cNvSpPr txBox="1"/>
          <p:nvPr/>
        </p:nvSpPr>
        <p:spPr>
          <a:xfrm>
            <a:off x="5393925" y="926625"/>
            <a:ext cx="64041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1: Bygg DNA</a:t>
            </a:r>
            <a:endParaRPr sz="3600" b="1">
              <a:solidFill>
                <a:schemeClr val="lt2"/>
              </a:solidFill>
            </a:endParaRPr>
          </a:p>
        </p:txBody>
      </p:sp>
      <p:pic>
        <p:nvPicPr>
          <p:cNvPr id="106" name="Google Shape;106;p17"/>
          <p:cNvPicPr preferRelativeResize="0"/>
          <p:nvPr/>
        </p:nvPicPr>
        <p:blipFill rotWithShape="1">
          <a:blip r:embed="rId4">
            <a:alphaModFix/>
          </a:blip>
          <a:srcRect t="36486" b="17003"/>
          <a:stretch/>
        </p:blipFill>
        <p:spPr>
          <a:xfrm>
            <a:off x="745225" y="362450"/>
            <a:ext cx="3229148" cy="2002452"/>
          </a:xfrm>
          <a:prstGeom prst="rect">
            <a:avLst/>
          </a:prstGeom>
          <a:noFill/>
          <a:ln>
            <a:noFill/>
          </a:ln>
        </p:spPr>
      </p:pic>
      <p:pic>
        <p:nvPicPr>
          <p:cNvPr id="107" name="Google Shape;107;p17"/>
          <p:cNvPicPr preferRelativeResize="0"/>
          <p:nvPr/>
        </p:nvPicPr>
        <p:blipFill rotWithShape="1">
          <a:blip r:embed="rId5">
            <a:alphaModFix/>
          </a:blip>
          <a:srcRect t="16742"/>
          <a:stretch/>
        </p:blipFill>
        <p:spPr>
          <a:xfrm>
            <a:off x="745225" y="2364900"/>
            <a:ext cx="3229149" cy="39497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14" name="Google Shape;114;p18"/>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Char char="•"/>
            </a:pPr>
            <a:r>
              <a:rPr lang="sv-SE" sz="1800" u="sng">
                <a:solidFill>
                  <a:srgbClr val="1155CC"/>
                </a:solidFill>
                <a:hlinkClick r:id="rId4">
                  <a:extLst>
                    <a:ext uri="{A12FA001-AC4F-418D-AE19-62706E023703}">
                      <ahyp:hlinkClr xmlns:ahyp="http://schemas.microsoft.com/office/drawing/2018/hyperlinkcolor" val="tx"/>
                    </a:ext>
                  </a:extLst>
                </a:hlinkClick>
              </a:rPr>
              <a:t>Naturkunskap förklarad : Dna (sliplay.se)</a:t>
            </a:r>
            <a:endParaRPr sz="1800">
              <a:solidFill>
                <a:srgbClr val="595959"/>
              </a:solidFill>
            </a:endParaRPr>
          </a:p>
          <a:p>
            <a:pPr marL="457200" lvl="0" indent="-342900" algn="l" rtl="0">
              <a:lnSpc>
                <a:spcPct val="150000"/>
              </a:lnSpc>
              <a:spcBef>
                <a:spcPts val="0"/>
              </a:spcBef>
              <a:spcAft>
                <a:spcPts val="0"/>
              </a:spcAft>
              <a:buSzPts val="1800"/>
              <a:buChar char="•"/>
            </a:pPr>
            <a:r>
              <a:rPr lang="sv-SE" sz="1800" u="sng">
                <a:solidFill>
                  <a:srgbClr val="1155CC"/>
                </a:solidFill>
                <a:hlinkClick r:id="rId5">
                  <a:extLst>
                    <a:ext uri="{A12FA001-AC4F-418D-AE19-62706E023703}">
                      <ahyp:hlinkClr xmlns:ahyp="http://schemas.microsoft.com/office/drawing/2018/hyperlinkcolor" val="tx"/>
                    </a:ext>
                  </a:extLst>
                </a:hlinkClick>
              </a:rPr>
              <a:t>https://sliplay.se/avmediakronoberg/play/products/838041-photo-51</a:t>
            </a:r>
            <a:endParaRPr sz="1800">
              <a:solidFill>
                <a:srgbClr val="5C6A79"/>
              </a:solidFill>
            </a:endParaRPr>
          </a:p>
          <a:p>
            <a:pPr marL="457200" lvl="0" indent="-342900" algn="l" rtl="0">
              <a:lnSpc>
                <a:spcPct val="150000"/>
              </a:lnSpc>
              <a:spcBef>
                <a:spcPts val="0"/>
              </a:spcBef>
              <a:spcAft>
                <a:spcPts val="0"/>
              </a:spcAft>
              <a:buSzPts val="1800"/>
              <a:buChar char="•"/>
            </a:pPr>
            <a:r>
              <a:rPr lang="sv-SE" sz="1800" b="1"/>
              <a:t>Glosboken - träna begrepp:</a:t>
            </a:r>
            <a:br>
              <a:rPr lang="sv-SE" sz="1800" b="1"/>
            </a:br>
            <a:r>
              <a:rPr lang="sv-SE" sz="1800"/>
              <a:t>Grunder:</a:t>
            </a:r>
            <a:r>
              <a:rPr lang="sv-SE" sz="1800" b="1"/>
              <a:t> </a:t>
            </a:r>
            <a:r>
              <a:rPr lang="sv-SE" sz="1800" u="sng">
                <a:solidFill>
                  <a:srgbClr val="1155CC"/>
                </a:solidFill>
                <a:hlinkClick r:id="rId6">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b="1"/>
              <a:t> </a:t>
            </a:r>
            <a:r>
              <a:rPr lang="sv-SE" sz="1800" u="sng">
                <a:solidFill>
                  <a:srgbClr val="1155CC"/>
                </a:solidFill>
                <a:hlinkClick r:id="rId7">
                  <a:extLst>
                    <a:ext uri="{A12FA001-AC4F-418D-AE19-62706E023703}">
                      <ahyp:hlinkClr xmlns:ahyp="http://schemas.microsoft.com/office/drawing/2018/hyperlinkcolor" val="tx"/>
                    </a:ext>
                  </a:extLst>
                </a:hlinkClick>
              </a:rPr>
              <a:t>https://google.glosboken.se/invitations/uckjw53mshr3kjwt</a:t>
            </a:r>
            <a:endParaRPr sz="1800"/>
          </a:p>
          <a:p>
            <a:pPr marL="0" lvl="0" indent="0" algn="l" rtl="0">
              <a:lnSpc>
                <a:spcPct val="150000"/>
              </a:lnSpc>
              <a:spcBef>
                <a:spcPts val="1200"/>
              </a:spcBef>
              <a:spcAft>
                <a:spcPts val="0"/>
              </a:spcAft>
              <a:buNone/>
            </a:pPr>
            <a:endParaRPr sz="1800"/>
          </a:p>
        </p:txBody>
      </p:sp>
      <p:sp>
        <p:nvSpPr>
          <p:cNvPr id="115" name="Google Shape;115;p18"/>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1: Resurser</a:t>
            </a:r>
            <a:endParaRPr sz="3600" b="1">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2" name="Google Shape;122;p19"/>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23" name="Google Shape;123;p19"/>
          <p:cNvSpPr txBox="1">
            <a:spLocks noGrp="1"/>
          </p:cNvSpPr>
          <p:nvPr>
            <p:ph type="body" idx="1"/>
          </p:nvPr>
        </p:nvSpPr>
        <p:spPr>
          <a:xfrm>
            <a:off x="5519150" y="3351275"/>
            <a:ext cx="4815900" cy="27345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124" name="Google Shape;124;p19"/>
          <p:cNvSpPr txBox="1"/>
          <p:nvPr/>
        </p:nvSpPr>
        <p:spPr>
          <a:xfrm>
            <a:off x="5393925" y="2581550"/>
            <a:ext cx="64041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2: Livets kod</a:t>
            </a:r>
            <a:endParaRPr sz="3600" b="1">
              <a:solidFill>
                <a:schemeClr val="lt2"/>
              </a:solidFill>
            </a:endParaRPr>
          </a:p>
        </p:txBody>
      </p:sp>
      <p:pic>
        <p:nvPicPr>
          <p:cNvPr id="125" name="Google Shape;125;p19"/>
          <p:cNvPicPr preferRelativeResize="0"/>
          <p:nvPr/>
        </p:nvPicPr>
        <p:blipFill rotWithShape="1">
          <a:blip r:embed="rId4">
            <a:alphaModFix/>
          </a:blip>
          <a:srcRect t="23541"/>
          <a:stretch/>
        </p:blipFill>
        <p:spPr>
          <a:xfrm>
            <a:off x="732375" y="2340513"/>
            <a:ext cx="3332350" cy="3397036"/>
          </a:xfrm>
          <a:prstGeom prst="rect">
            <a:avLst/>
          </a:prstGeom>
          <a:noFill/>
          <a:ln>
            <a:noFill/>
          </a:ln>
        </p:spPr>
      </p:pic>
      <p:pic>
        <p:nvPicPr>
          <p:cNvPr id="126" name="Google Shape;126;p19"/>
          <p:cNvPicPr preferRelativeResize="0"/>
          <p:nvPr/>
        </p:nvPicPr>
        <p:blipFill>
          <a:blip r:embed="rId5">
            <a:alphaModFix/>
          </a:blip>
          <a:stretch>
            <a:fillRect/>
          </a:stretch>
        </p:blipFill>
        <p:spPr>
          <a:xfrm>
            <a:off x="6252800" y="466300"/>
            <a:ext cx="3979776" cy="1981599"/>
          </a:xfrm>
          <a:prstGeom prst="rect">
            <a:avLst/>
          </a:prstGeom>
          <a:noFill/>
          <a:ln>
            <a:noFill/>
          </a:ln>
        </p:spPr>
      </p:pic>
      <p:pic>
        <p:nvPicPr>
          <p:cNvPr id="127" name="Google Shape;127;p19"/>
          <p:cNvPicPr preferRelativeResize="0"/>
          <p:nvPr/>
        </p:nvPicPr>
        <p:blipFill rotWithShape="1">
          <a:blip r:embed="rId6">
            <a:alphaModFix/>
          </a:blip>
          <a:srcRect t="13514" b="29914"/>
          <a:stretch/>
        </p:blipFill>
        <p:spPr>
          <a:xfrm>
            <a:off x="732375" y="926625"/>
            <a:ext cx="3332352" cy="141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34" name="Google Shape;134;p20"/>
          <p:cNvSpPr txBox="1">
            <a:spLocks noGrp="1"/>
          </p:cNvSpPr>
          <p:nvPr>
            <p:ph type="body" idx="1"/>
          </p:nvPr>
        </p:nvSpPr>
        <p:spPr>
          <a:xfrm>
            <a:off x="789825" y="1696350"/>
            <a:ext cx="10479600" cy="27345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sv-SE" sz="1800"/>
              <a:t>Gener och proteiner:</a:t>
            </a:r>
            <a:r>
              <a:rPr lang="sv-SE" sz="1800">
                <a:solidFill>
                  <a:srgbClr val="595959"/>
                </a:solidFill>
              </a:rPr>
              <a:t> </a:t>
            </a:r>
            <a:r>
              <a:rPr lang="sv-SE" sz="1800" u="sng">
                <a:solidFill>
                  <a:srgbClr val="1155CC"/>
                </a:solidFill>
                <a:hlinkClick r:id="rId4">
                  <a:extLst>
                    <a:ext uri="{A12FA001-AC4F-418D-AE19-62706E023703}">
                      <ahyp:hlinkClr xmlns:ahyp="http://schemas.microsoft.com/office/drawing/2018/hyperlinkcolor" val="tx"/>
                    </a:ext>
                  </a:extLst>
                </a:hlinkClick>
              </a:rPr>
              <a:t>https://app.binogi.se/l/gener-och-proteiner?subject=64411</a:t>
            </a:r>
            <a:endParaRPr sz="1800"/>
          </a:p>
          <a:p>
            <a:pPr marL="457200" lvl="0" indent="-342900" algn="l" rtl="0">
              <a:lnSpc>
                <a:spcPct val="115000"/>
              </a:lnSpc>
              <a:spcBef>
                <a:spcPts val="0"/>
              </a:spcBef>
              <a:spcAft>
                <a:spcPts val="0"/>
              </a:spcAft>
              <a:buSzPts val="1800"/>
              <a:buChar char="•"/>
            </a:pPr>
            <a:r>
              <a:rPr lang="sv-SE" sz="1800" b="1"/>
              <a:t>Glosboken - träna begrepp: </a:t>
            </a:r>
            <a:br>
              <a:rPr lang="sv-SE" sz="1800" b="1"/>
            </a:br>
            <a:r>
              <a:rPr lang="sv-SE" sz="1800"/>
              <a:t>Grunder:</a:t>
            </a:r>
            <a:r>
              <a:rPr lang="sv-SE" sz="1800" b="1"/>
              <a:t> </a:t>
            </a:r>
            <a:r>
              <a:rPr lang="sv-SE" sz="1800" u="sng">
                <a:solidFill>
                  <a:srgbClr val="1155CC"/>
                </a:solidFill>
                <a:hlinkClick r:id="rId5">
                  <a:extLst>
                    <a:ext uri="{A12FA001-AC4F-418D-AE19-62706E023703}">
                      <ahyp:hlinkClr xmlns:ahyp="http://schemas.microsoft.com/office/drawing/2018/hyperlinkcolor" val="tx"/>
                    </a:ext>
                  </a:extLst>
                </a:hlinkClick>
              </a:rPr>
              <a:t>https://google.glosboken.se/invitations/o3awpyvajklo894z</a:t>
            </a:r>
            <a:br>
              <a:rPr lang="sv-SE" sz="1800" b="1"/>
            </a:br>
            <a:r>
              <a:rPr lang="sv-SE" sz="1800"/>
              <a:t>Fördjupning:</a:t>
            </a:r>
            <a:r>
              <a:rPr lang="sv-SE" sz="1800" b="1"/>
              <a:t> </a:t>
            </a:r>
            <a:r>
              <a:rPr lang="sv-SE" sz="1800" u="sng">
                <a:solidFill>
                  <a:srgbClr val="1155CC"/>
                </a:solidFill>
                <a:hlinkClick r:id="rId6">
                  <a:extLst>
                    <a:ext uri="{A12FA001-AC4F-418D-AE19-62706E023703}">
                      <ahyp:hlinkClr xmlns:ahyp="http://schemas.microsoft.com/office/drawing/2018/hyperlinkcolor" val="tx"/>
                    </a:ext>
                  </a:extLst>
                </a:hlinkClick>
              </a:rPr>
              <a:t>https://google.glosboken.se/invitations/uckjw53mshr3kjwt</a:t>
            </a:r>
            <a:endParaRPr sz="1800"/>
          </a:p>
          <a:p>
            <a:pPr marL="0" lvl="0" indent="0" algn="l" rtl="0">
              <a:lnSpc>
                <a:spcPct val="150000"/>
              </a:lnSpc>
              <a:spcBef>
                <a:spcPts val="1200"/>
              </a:spcBef>
              <a:spcAft>
                <a:spcPts val="0"/>
              </a:spcAft>
              <a:buNone/>
            </a:pPr>
            <a:endParaRPr sz="1800"/>
          </a:p>
        </p:txBody>
      </p:sp>
      <p:sp>
        <p:nvSpPr>
          <p:cNvPr id="135" name="Google Shape;135;p20"/>
          <p:cNvSpPr txBox="1"/>
          <p:nvPr/>
        </p:nvSpPr>
        <p:spPr>
          <a:xfrm>
            <a:off x="693500" y="926625"/>
            <a:ext cx="111045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2: Resurser</a:t>
            </a:r>
            <a:endParaRPr sz="3600" b="1">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p:nvPr/>
        </p:nvSpPr>
        <p:spPr>
          <a:xfrm>
            <a:off x="0" y="100"/>
            <a:ext cx="4719600" cy="6858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1"/>
          <p:cNvPicPr preferRelativeResize="0"/>
          <p:nvPr/>
        </p:nvPicPr>
        <p:blipFill rotWithShape="1">
          <a:blip r:embed="rId3">
            <a:alphaModFix/>
          </a:blip>
          <a:srcRect/>
          <a:stretch/>
        </p:blipFill>
        <p:spPr>
          <a:xfrm>
            <a:off x="8941638" y="6085783"/>
            <a:ext cx="1108373" cy="432779"/>
          </a:xfrm>
          <a:prstGeom prst="rect">
            <a:avLst/>
          </a:prstGeom>
          <a:noFill/>
          <a:ln>
            <a:noFill/>
          </a:ln>
        </p:spPr>
      </p:pic>
      <p:sp>
        <p:nvSpPr>
          <p:cNvPr id="143" name="Google Shape;143;p21"/>
          <p:cNvSpPr txBox="1">
            <a:spLocks noGrp="1"/>
          </p:cNvSpPr>
          <p:nvPr>
            <p:ph type="body" idx="1"/>
          </p:nvPr>
        </p:nvSpPr>
        <p:spPr>
          <a:xfrm>
            <a:off x="5519150" y="1916200"/>
            <a:ext cx="2597400" cy="3765600"/>
          </a:xfrm>
          <a:prstGeom prst="rect">
            <a:avLst/>
          </a:prstGeom>
          <a:noFill/>
          <a:ln>
            <a:noFill/>
          </a:ln>
        </p:spPr>
        <p:txBody>
          <a:bodyPr spcFirstLastPara="1" wrap="square" lIns="91425" tIns="45700" rIns="91425" bIns="45700" anchor="t" anchorCtr="0">
            <a:normAutofit/>
          </a:bodyPr>
          <a:lstStyle/>
          <a:p>
            <a:pPr marL="228600" lvl="0" indent="-234950" algn="l" rtl="0">
              <a:lnSpc>
                <a:spcPct val="100000"/>
              </a:lnSpc>
              <a:spcBef>
                <a:spcPts val="1000"/>
              </a:spcBef>
              <a:spcAft>
                <a:spcPts val="0"/>
              </a:spcAft>
              <a:buClr>
                <a:schemeClr val="dk1"/>
              </a:buClr>
              <a:buSzPts val="2200"/>
              <a:buChar char="•"/>
            </a:pPr>
            <a:r>
              <a:rPr lang="sv-SE" sz="2200"/>
              <a:t>Text</a:t>
            </a:r>
            <a:endParaRPr sz="2200"/>
          </a:p>
          <a:p>
            <a:pPr marL="228600" lvl="0" indent="-234950" algn="l" rtl="0">
              <a:lnSpc>
                <a:spcPct val="100000"/>
              </a:lnSpc>
              <a:spcBef>
                <a:spcPts val="1000"/>
              </a:spcBef>
              <a:spcAft>
                <a:spcPts val="0"/>
              </a:spcAft>
              <a:buSzPts val="2200"/>
              <a:buChar char="•"/>
            </a:pPr>
            <a:r>
              <a:rPr lang="sv-SE" sz="2200"/>
              <a:t>Text</a:t>
            </a:r>
            <a:endParaRPr sz="2200"/>
          </a:p>
          <a:p>
            <a:pPr marL="228600" lvl="0" indent="-95250" algn="l" rtl="0">
              <a:lnSpc>
                <a:spcPct val="100000"/>
              </a:lnSpc>
              <a:spcBef>
                <a:spcPts val="1000"/>
              </a:spcBef>
              <a:spcAft>
                <a:spcPts val="0"/>
              </a:spcAft>
              <a:buClr>
                <a:schemeClr val="dk1"/>
              </a:buClr>
              <a:buSzPts val="2100"/>
              <a:buNone/>
            </a:pPr>
            <a:endParaRPr/>
          </a:p>
        </p:txBody>
      </p:sp>
      <p:sp>
        <p:nvSpPr>
          <p:cNvPr id="144" name="Google Shape;144;p21"/>
          <p:cNvSpPr txBox="1"/>
          <p:nvPr/>
        </p:nvSpPr>
        <p:spPr>
          <a:xfrm>
            <a:off x="5393925" y="1146475"/>
            <a:ext cx="64041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sv-SE" sz="3600" b="1">
                <a:solidFill>
                  <a:schemeClr val="lt2"/>
                </a:solidFill>
              </a:rPr>
              <a:t>Uppdrag 3: Se ditt DNA</a:t>
            </a:r>
            <a:endParaRPr sz="3600" b="1">
              <a:solidFill>
                <a:schemeClr val="lt2"/>
              </a:solidFill>
            </a:endParaRPr>
          </a:p>
        </p:txBody>
      </p:sp>
      <p:pic>
        <p:nvPicPr>
          <p:cNvPr id="145" name="Google Shape;145;p21"/>
          <p:cNvPicPr preferRelativeResize="0"/>
          <p:nvPr/>
        </p:nvPicPr>
        <p:blipFill>
          <a:blip r:embed="rId4">
            <a:alphaModFix/>
          </a:blip>
          <a:stretch>
            <a:fillRect/>
          </a:stretch>
        </p:blipFill>
        <p:spPr>
          <a:xfrm>
            <a:off x="635750" y="787150"/>
            <a:ext cx="1707562" cy="2276749"/>
          </a:xfrm>
          <a:prstGeom prst="rect">
            <a:avLst/>
          </a:prstGeom>
          <a:noFill/>
          <a:ln>
            <a:noFill/>
          </a:ln>
        </p:spPr>
      </p:pic>
      <p:pic>
        <p:nvPicPr>
          <p:cNvPr id="146" name="Google Shape;146;p21"/>
          <p:cNvPicPr preferRelativeResize="0"/>
          <p:nvPr/>
        </p:nvPicPr>
        <p:blipFill>
          <a:blip r:embed="rId5">
            <a:alphaModFix/>
          </a:blip>
          <a:stretch>
            <a:fillRect/>
          </a:stretch>
        </p:blipFill>
        <p:spPr>
          <a:xfrm>
            <a:off x="2343300" y="787150"/>
            <a:ext cx="1707562" cy="2276749"/>
          </a:xfrm>
          <a:prstGeom prst="rect">
            <a:avLst/>
          </a:prstGeom>
          <a:noFill/>
          <a:ln>
            <a:noFill/>
          </a:ln>
        </p:spPr>
      </p:pic>
      <p:pic>
        <p:nvPicPr>
          <p:cNvPr id="147" name="Google Shape;147;p21"/>
          <p:cNvPicPr preferRelativeResize="0"/>
          <p:nvPr/>
        </p:nvPicPr>
        <p:blipFill rotWithShape="1">
          <a:blip r:embed="rId6">
            <a:alphaModFix/>
          </a:blip>
          <a:srcRect t="24681" b="15265"/>
          <a:stretch/>
        </p:blipFill>
        <p:spPr>
          <a:xfrm>
            <a:off x="635775" y="3351275"/>
            <a:ext cx="3415100" cy="2734500"/>
          </a:xfrm>
          <a:prstGeom prst="rect">
            <a:avLst/>
          </a:prstGeom>
          <a:noFill/>
          <a:ln>
            <a:noFill/>
          </a:ln>
        </p:spPr>
      </p:pic>
      <p:pic>
        <p:nvPicPr>
          <p:cNvPr id="148" name="Google Shape;148;p21"/>
          <p:cNvPicPr preferRelativeResize="0"/>
          <p:nvPr/>
        </p:nvPicPr>
        <p:blipFill>
          <a:blip r:embed="rId7">
            <a:alphaModFix/>
          </a:blip>
          <a:stretch>
            <a:fillRect/>
          </a:stretch>
        </p:blipFill>
        <p:spPr>
          <a:xfrm>
            <a:off x="8406725" y="1916200"/>
            <a:ext cx="2845825" cy="3396850"/>
          </a:xfrm>
          <a:prstGeom prst="rect">
            <a:avLst/>
          </a:prstGeom>
          <a:noFill/>
          <a:ln>
            <a:noFill/>
          </a:ln>
        </p:spPr>
      </p:pic>
    </p:spTree>
  </p:cSld>
  <p:clrMapOvr>
    <a:masterClrMapping/>
  </p:clrMapOvr>
</p:sld>
</file>

<file path=ppt/theme/theme1.xml><?xml version="1.0" encoding="utf-8"?>
<a:theme xmlns:a="http://schemas.openxmlformats.org/drawingml/2006/main" name="Region Kronoberg ljus">
  <a:themeElements>
    <a:clrScheme name="Kronoberg LJUS 2022">
      <a:dk1>
        <a:srgbClr val="000000"/>
      </a:dk1>
      <a:lt1>
        <a:srgbClr val="FFFFFF"/>
      </a:lt1>
      <a:dk2>
        <a:srgbClr val="412682"/>
      </a:dk2>
      <a:lt2>
        <a:srgbClr val="E13288"/>
      </a:lt2>
      <a:accent1>
        <a:srgbClr val="E13288"/>
      </a:accent1>
      <a:accent2>
        <a:srgbClr val="412682"/>
      </a:accent2>
      <a:accent3>
        <a:srgbClr val="83B81A"/>
      </a:accent3>
      <a:accent4>
        <a:srgbClr val="1E6633"/>
      </a:accent4>
      <a:accent5>
        <a:srgbClr val="009EE0"/>
      </a:accent5>
      <a:accent6>
        <a:srgbClr val="BCB1AB"/>
      </a:accent6>
      <a:hlink>
        <a:srgbClr val="E13288"/>
      </a:hlink>
      <a:folHlink>
        <a:srgbClr val="009E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2650</Words>
  <Application>Microsoft Office PowerPoint</Application>
  <PresentationFormat>Bredbild</PresentationFormat>
  <Paragraphs>152</Paragraphs>
  <Slides>19</Slides>
  <Notes>19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19</vt:i4>
      </vt:variant>
    </vt:vector>
  </HeadingPairs>
  <TitlesOfParts>
    <vt:vector size="22" baseType="lpstr">
      <vt:lpstr>Arial</vt:lpstr>
      <vt:lpstr>Calibri</vt:lpstr>
      <vt:lpstr>Region Kronoberg ljus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Prissberg Anna KOL AV-media</cp:lastModifiedBy>
  <cp:revision>2</cp:revision>
  <dcterms:modified xsi:type="dcterms:W3CDTF">2023-08-14T11:09:33Z</dcterms:modified>
</cp:coreProperties>
</file>