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0"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 name="Google Shape;5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153" name="Google Shape;153;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4531912fcf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34531912fcf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g34531912fcf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1f9cc4070b_2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31f9cc4070b_2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173" name="Google Shape;173;g31f9cc4070b_2_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730c4dbf81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3730c4dbf81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184" name="Google Shape;184;g3730c4dbf81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730c4dbf81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g3730c4dbf81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194" name="Google Shape;194;g3730c4dbf81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14d709259_2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2f14d709259_2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 name="Google Shape;205;g2f14d709259_2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4531912fcf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34531912fcf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g34531912fcf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74410994e6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374410994e6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234" name="Google Shape;234;g374410994e6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5" name="Google Shape;65;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sv-S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74410994e6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374410994e6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244" name="Google Shape;244;g374410994e6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74410994e6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374410994e6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254" name="Google Shape;254;g374410994e6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f14d709259_2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2f14d709259_2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g2f14d709259_2_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latin typeface="Arial"/>
              <a:ea typeface="Arial"/>
              <a:cs typeface="Arial"/>
              <a:sym typeface="Arial"/>
            </a:endParaRPr>
          </a:p>
        </p:txBody>
      </p:sp>
      <p:sp>
        <p:nvSpPr>
          <p:cNvPr id="273" name="Google Shape;273;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4531912fcf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34531912fcf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sv-SE" sz="1500">
                <a:latin typeface="Arial"/>
                <a:ea typeface="Arial"/>
                <a:cs typeface="Arial"/>
                <a:sym typeface="Arial"/>
              </a:rPr>
              <a:t>Personliga reflektioner</a:t>
            </a:r>
            <a:endParaRPr sz="1500">
              <a:latin typeface="Arial"/>
              <a:ea typeface="Arial"/>
              <a:cs typeface="Arial"/>
              <a:sym typeface="Arial"/>
            </a:endParaRPr>
          </a:p>
          <a:p>
            <a:pPr marL="0" lvl="0" indent="0" algn="l" rtl="0">
              <a:spcBef>
                <a:spcPts val="1000"/>
              </a:spcBef>
              <a:spcAft>
                <a:spcPts val="0"/>
              </a:spcAft>
              <a:buClr>
                <a:schemeClr val="dk1"/>
              </a:buClr>
              <a:buSzPts val="1100"/>
              <a:buFont typeface="Arial"/>
              <a:buNone/>
            </a:pPr>
            <a:r>
              <a:rPr lang="sv-SE" sz="1500">
                <a:latin typeface="Arial"/>
                <a:ea typeface="Arial"/>
                <a:cs typeface="Arial"/>
                <a:sym typeface="Arial"/>
              </a:rPr>
              <a:t>Efter att ha arbetat med de här uppgifterna, känner du att det här är en bransch du skulle kunna tänka dig att arbeta inom? Varför eller varför inte?</a:t>
            </a:r>
            <a:endParaRPr sz="1500">
              <a:latin typeface="Arial"/>
              <a:ea typeface="Arial"/>
              <a:cs typeface="Arial"/>
              <a:sym typeface="Arial"/>
            </a:endParaRPr>
          </a:p>
          <a:p>
            <a:pPr marL="0" lvl="0" indent="0" algn="l" rtl="0">
              <a:spcBef>
                <a:spcPts val="1000"/>
              </a:spcBef>
              <a:spcAft>
                <a:spcPts val="0"/>
              </a:spcAft>
              <a:buClr>
                <a:schemeClr val="dk1"/>
              </a:buClr>
              <a:buSzPts val="1100"/>
              <a:buFont typeface="Arial"/>
              <a:buNone/>
            </a:pPr>
            <a:r>
              <a:rPr lang="sv-SE" sz="1500">
                <a:latin typeface="Arial"/>
                <a:ea typeface="Arial"/>
                <a:cs typeface="Arial"/>
                <a:sym typeface="Arial"/>
              </a:rPr>
              <a:t>Vad överraskade dig mest med de arbetsuppgifter och utmaningar som en skördarförare möter varje dag?</a:t>
            </a:r>
            <a:endParaRPr sz="1500">
              <a:latin typeface="Arial"/>
              <a:ea typeface="Arial"/>
              <a:cs typeface="Arial"/>
              <a:sym typeface="Arial"/>
            </a:endParaRPr>
          </a:p>
          <a:p>
            <a:pPr marL="0" lvl="0" indent="0" algn="l" rtl="0">
              <a:spcBef>
                <a:spcPts val="1000"/>
              </a:spcBef>
              <a:spcAft>
                <a:spcPts val="0"/>
              </a:spcAft>
              <a:buClr>
                <a:schemeClr val="dk1"/>
              </a:buClr>
              <a:buSzPts val="1100"/>
              <a:buFont typeface="Arial"/>
              <a:buNone/>
            </a:pPr>
            <a:endParaRPr sz="15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83" name="Google Shape;283;g34531912fcf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74410994e6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374410994e6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293" name="Google Shape;293;g374410994e6_0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74410994e6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g374410994e6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303" name="Google Shape;303;g374410994e6_0_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74410994e6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374410994e6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313" name="Google Shape;313;g374410994e6_0_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f14d709259_2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g2f14d709259_2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g2f14d709259_2_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74410994e6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374410994e6_0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latin typeface="Arial"/>
              <a:ea typeface="Arial"/>
              <a:cs typeface="Arial"/>
              <a:sym typeface="Arial"/>
            </a:endParaRPr>
          </a:p>
        </p:txBody>
      </p:sp>
      <p:sp>
        <p:nvSpPr>
          <p:cNvPr id="332" name="Google Shape;332;g374410994e6_0_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 name="Google Shape;7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4531912fc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g34531912fc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sv-SE" sz="1500">
                <a:latin typeface="Arial"/>
                <a:ea typeface="Arial"/>
                <a:cs typeface="Arial"/>
                <a:sym typeface="Arial"/>
              </a:rPr>
              <a:t>Personliga reflektioner</a:t>
            </a:r>
            <a:endParaRPr sz="1500">
              <a:latin typeface="Arial"/>
              <a:ea typeface="Arial"/>
              <a:cs typeface="Arial"/>
              <a:sym typeface="Arial"/>
            </a:endParaRPr>
          </a:p>
          <a:p>
            <a:pPr marL="0" lvl="0" indent="0" algn="l" rtl="0">
              <a:spcBef>
                <a:spcPts val="1000"/>
              </a:spcBef>
              <a:spcAft>
                <a:spcPts val="0"/>
              </a:spcAft>
              <a:buClr>
                <a:schemeClr val="dk1"/>
              </a:buClr>
              <a:buSzPts val="1100"/>
              <a:buFont typeface="Arial"/>
              <a:buNone/>
            </a:pPr>
            <a:r>
              <a:rPr lang="sv-SE" sz="1500">
                <a:latin typeface="Arial"/>
                <a:ea typeface="Arial"/>
                <a:cs typeface="Arial"/>
                <a:sym typeface="Arial"/>
              </a:rPr>
              <a:t>Efter att ha gjort de här uppgifterna, tror du att ett jobb som CNC-operatör är något för dig? Varför eller varför inte?</a:t>
            </a:r>
            <a:endParaRPr sz="1500">
              <a:latin typeface="Arial"/>
              <a:ea typeface="Arial"/>
              <a:cs typeface="Arial"/>
              <a:sym typeface="Arial"/>
            </a:endParaRPr>
          </a:p>
          <a:p>
            <a:pPr marL="0" lvl="0" indent="0" algn="l" rtl="0">
              <a:spcBef>
                <a:spcPts val="1000"/>
              </a:spcBef>
              <a:spcAft>
                <a:spcPts val="0"/>
              </a:spcAft>
              <a:buClr>
                <a:schemeClr val="dk1"/>
              </a:buClr>
              <a:buSzPts val="1100"/>
              <a:buFont typeface="Arial"/>
              <a:buNone/>
            </a:pPr>
            <a:r>
              <a:rPr lang="sv-SE" sz="1500">
                <a:latin typeface="Arial"/>
                <a:ea typeface="Arial"/>
                <a:cs typeface="Arial"/>
                <a:sym typeface="Arial"/>
              </a:rPr>
              <a:t>Vad har du lärt dig om hur matematiken används i verkligheten som du inte visste innan?</a:t>
            </a:r>
            <a:endParaRPr sz="1500">
              <a:latin typeface="Arial"/>
              <a:ea typeface="Arial"/>
              <a:cs typeface="Arial"/>
              <a:sym typeface="Arial"/>
            </a:endParaRPr>
          </a:p>
          <a:p>
            <a:pPr marL="0" lvl="0" indent="0" algn="l" rtl="0">
              <a:spcBef>
                <a:spcPts val="1000"/>
              </a:spcBef>
              <a:spcAft>
                <a:spcPts val="0"/>
              </a:spcAft>
              <a:buClr>
                <a:schemeClr val="dk1"/>
              </a:buClr>
              <a:buSzPts val="1100"/>
              <a:buFont typeface="Arial"/>
              <a:buNone/>
            </a:pPr>
            <a:endParaRPr sz="1500">
              <a:latin typeface="Arial"/>
              <a:ea typeface="Arial"/>
              <a:cs typeface="Arial"/>
              <a:sym typeface="Arial"/>
            </a:endParaRPr>
          </a:p>
          <a:p>
            <a:pPr marL="0" lvl="0" indent="0" algn="l" rtl="0">
              <a:lnSpc>
                <a:spcPct val="100000"/>
              </a:lnSpc>
              <a:spcBef>
                <a:spcPts val="0"/>
              </a:spcBef>
              <a:spcAft>
                <a:spcPts val="0"/>
              </a:spcAft>
              <a:buSzPts val="1400"/>
              <a:buNone/>
            </a:pPr>
            <a:endParaRPr sz="1500">
              <a:latin typeface="Arial"/>
              <a:ea typeface="Arial"/>
              <a:cs typeface="Arial"/>
              <a:sym typeface="Arial"/>
            </a:endParaRPr>
          </a:p>
        </p:txBody>
      </p:sp>
      <p:sp>
        <p:nvSpPr>
          <p:cNvPr id="342" name="Google Shape;342;g34531912fcf_0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74410994e6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374410994e6_0_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352" name="Google Shape;352;g374410994e6_0_1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74410994e6_0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g374410994e6_0_1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362" name="Google Shape;362;g374410994e6_0_1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74410994e6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374410994e6_0_1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373" name="Google Shape;373;g374410994e6_0_1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73658b2059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373658b2059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g373658b2059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7453e6e9a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37453e6e9a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g37453e6e9a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7453e6e9a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37453e6e9a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9" name="Google Shape;399;g37453e6e9a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7453e6e9af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37453e6e9af_1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latin typeface="Arial"/>
              <a:ea typeface="Arial"/>
              <a:cs typeface="Arial"/>
              <a:sym typeface="Arial"/>
            </a:endParaRPr>
          </a:p>
        </p:txBody>
      </p:sp>
      <p:sp>
        <p:nvSpPr>
          <p:cNvPr id="408" name="Google Shape;408;g37453e6e9af_1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4531912fcf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34531912fcf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sv-SE" sz="1500">
                <a:latin typeface="Arial"/>
                <a:ea typeface="Arial"/>
                <a:cs typeface="Arial"/>
                <a:sym typeface="Arial"/>
              </a:rPr>
              <a:t>Personliga reflektioner</a:t>
            </a:r>
            <a:endParaRPr sz="1500">
              <a:latin typeface="Arial"/>
              <a:ea typeface="Arial"/>
              <a:cs typeface="Arial"/>
              <a:sym typeface="Arial"/>
            </a:endParaRPr>
          </a:p>
          <a:p>
            <a:pPr marL="457200" lvl="0" indent="-323850" algn="l" rtl="0">
              <a:spcBef>
                <a:spcPts val="1000"/>
              </a:spcBef>
              <a:spcAft>
                <a:spcPts val="0"/>
              </a:spcAft>
              <a:buClr>
                <a:schemeClr val="dk1"/>
              </a:buClr>
              <a:buSzPts val="1500"/>
              <a:buChar char="•"/>
            </a:pPr>
            <a:r>
              <a:rPr lang="sv-SE" sz="1500">
                <a:latin typeface="Arial"/>
                <a:ea typeface="Arial"/>
                <a:cs typeface="Arial"/>
                <a:sym typeface="Arial"/>
              </a:rPr>
              <a:t>Efter att ha jobbat med Gapminder-uppdraget, tror du att ett jobb som epidemiolog skulle passa dig? Varför eller varför inte?</a:t>
            </a:r>
            <a:endParaRPr sz="1500">
              <a:latin typeface="Arial"/>
              <a:ea typeface="Arial"/>
              <a:cs typeface="Arial"/>
              <a:sym typeface="Arial"/>
            </a:endParaRPr>
          </a:p>
          <a:p>
            <a:pPr marL="457200" lvl="0" indent="-323850" algn="l" rtl="0">
              <a:spcBef>
                <a:spcPts val="0"/>
              </a:spcBef>
              <a:spcAft>
                <a:spcPts val="0"/>
              </a:spcAft>
              <a:buClr>
                <a:schemeClr val="dk1"/>
              </a:buClr>
              <a:buSzPts val="1500"/>
              <a:buChar char="•"/>
            </a:pPr>
            <a:r>
              <a:rPr lang="sv-SE" sz="1500">
                <a:latin typeface="Arial"/>
                <a:ea typeface="Arial"/>
                <a:cs typeface="Arial"/>
                <a:sym typeface="Arial"/>
              </a:rPr>
              <a:t>Vad överraskade dig mest med hur matematik och statistik används för att lösa hälsoproblem?</a:t>
            </a:r>
            <a:endParaRPr sz="1500">
              <a:latin typeface="Arial"/>
              <a:ea typeface="Arial"/>
              <a:cs typeface="Arial"/>
              <a:sym typeface="Arial"/>
            </a:endParaRPr>
          </a:p>
          <a:p>
            <a:pPr marL="0" lvl="0" indent="0" algn="l" rtl="0">
              <a:lnSpc>
                <a:spcPct val="100000"/>
              </a:lnSpc>
              <a:spcBef>
                <a:spcPts val="0"/>
              </a:spcBef>
              <a:spcAft>
                <a:spcPts val="0"/>
              </a:spcAft>
              <a:buSzPts val="1400"/>
              <a:buNone/>
            </a:pPr>
            <a:endParaRPr sz="1500">
              <a:latin typeface="Arial"/>
              <a:ea typeface="Arial"/>
              <a:cs typeface="Arial"/>
              <a:sym typeface="Arial"/>
            </a:endParaRPr>
          </a:p>
        </p:txBody>
      </p:sp>
      <p:sp>
        <p:nvSpPr>
          <p:cNvPr id="418" name="Google Shape;418;g34531912fcf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4531912fcf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g34531912fcf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428" name="Google Shape;428;g34531912fcf_0_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 name="Google Shape;8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4531912fcf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34531912fcf_0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438" name="Google Shape;438;g34531912fcf_0_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3237bbddf20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3237bbddf20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latin typeface="Arial"/>
              <a:ea typeface="Arial"/>
              <a:cs typeface="Arial"/>
              <a:sym typeface="Arial"/>
            </a:endParaRPr>
          </a:p>
        </p:txBody>
      </p:sp>
      <p:sp>
        <p:nvSpPr>
          <p:cNvPr id="449" name="Google Shape;449;g3237bbddf20_0_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237bbddf20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3237bbddf20_0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g3237bbddf20_0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373658b2059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g373658b2059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8" name="Google Shape;468;g373658b2059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5" name="Google Shape;47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1f9cc4070b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g31f9cc4070b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g31f9cc4070b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f02b1ecf11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2f02b1ecf11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g2f02b1ecf11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1f9cc4070b_2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g31f9cc4070b_2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g31f9cc4070b_2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730c4dbf81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3730c4dbf81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g3730c4dbf81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730c4dbf81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3730c4dbf81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g3730c4dbf81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type="title">
  <p:cSld name="TITLE">
    <p:bg>
      <p:bgPr>
        <a:solidFill>
          <a:schemeClr val="lt1"/>
        </a:solidFill>
        <a:effectLst/>
      </p:bgPr>
    </p:bg>
    <p:spTree>
      <p:nvGrpSpPr>
        <p:cNvPr id="1" name="Shape 16"/>
        <p:cNvGrpSpPr/>
        <p:nvPr/>
      </p:nvGrpSpPr>
      <p:grpSpPr>
        <a:xfrm>
          <a:off x="0" y="0"/>
          <a:ext cx="0" cy="0"/>
          <a:chOff x="0" y="0"/>
          <a:chExt cx="0" cy="0"/>
        </a:xfrm>
      </p:grpSpPr>
      <p:sp>
        <p:nvSpPr>
          <p:cNvPr id="17" name="Google Shape;17;p2"/>
          <p:cNvSpPr txBox="1">
            <a:spLocks noGrp="1"/>
          </p:cNvSpPr>
          <p:nvPr>
            <p:ph type="ctrTitle"/>
          </p:nvPr>
        </p:nvSpPr>
        <p:spPr>
          <a:xfrm>
            <a:off x="819151" y="1169988"/>
            <a:ext cx="5712278" cy="2387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5200"/>
              <a:buFont typeface="Arial"/>
              <a:buNone/>
              <a:defRPr sz="5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819151" y="3687763"/>
            <a:ext cx="5711548" cy="474662"/>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Clr>
                <a:schemeClr val="dk2"/>
              </a:buClr>
              <a:buSzPts val="2700"/>
              <a:buNone/>
              <a:defRPr sz="2700" cap="none">
                <a:solidFill>
                  <a:schemeClr val="dk2"/>
                </a:solidFill>
                <a:latin typeface="Arial"/>
                <a:ea typeface="Arial"/>
                <a:cs typeface="Arial"/>
                <a:sym typeface="Aria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9" name="Google Shape;19;p2"/>
          <p:cNvPicPr preferRelativeResize="0"/>
          <p:nvPr/>
        </p:nvPicPr>
        <p:blipFill rotWithShape="1">
          <a:blip r:embed="rId2">
            <a:alphaModFix/>
          </a:blip>
          <a:srcRect t="51284" r="19364"/>
          <a:stretch/>
        </p:blipFill>
        <p:spPr>
          <a:xfrm>
            <a:off x="6246338" y="0"/>
            <a:ext cx="5945662" cy="433180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nnehåll &amp; stora siffror">
  <p:cSld name="Innehåll &amp; stora siffror">
    <p:bg>
      <p:bgPr>
        <a:solidFill>
          <a:schemeClr val="lt1"/>
        </a:solidFill>
        <a:effectLst/>
      </p:bgPr>
    </p:bg>
    <p:spTree>
      <p:nvGrpSpPr>
        <p:cNvPr id="1" name="Shape 48"/>
        <p:cNvGrpSpPr/>
        <p:nvPr/>
      </p:nvGrpSpPr>
      <p:grpSpPr>
        <a:xfrm>
          <a:off x="0" y="0"/>
          <a:ext cx="0" cy="0"/>
          <a:chOff x="0" y="0"/>
          <a:chExt cx="0" cy="0"/>
        </a:xfrm>
      </p:grpSpPr>
      <p:sp>
        <p:nvSpPr>
          <p:cNvPr id="49" name="Google Shape;49;p11"/>
          <p:cNvSpPr txBox="1">
            <a:spLocks noGrp="1"/>
          </p:cNvSpPr>
          <p:nvPr>
            <p:ph type="body" idx="1"/>
          </p:nvPr>
        </p:nvSpPr>
        <p:spPr>
          <a:xfrm>
            <a:off x="629196" y="1719954"/>
            <a:ext cx="5057230" cy="4039200"/>
          </a:xfrm>
          <a:prstGeom prst="rect">
            <a:avLst/>
          </a:prstGeom>
          <a:noFill/>
          <a:ln>
            <a:noFill/>
          </a:ln>
        </p:spPr>
        <p:txBody>
          <a:bodyPr spcFirstLastPara="1" wrap="square" lIns="91425" tIns="45700" rIns="91425" bIns="45700" anchor="t" anchorCtr="0">
            <a:normAutofit/>
          </a:bodyPr>
          <a:lstStyle>
            <a:lvl1pPr marL="457200" lvl="0" indent="-361950" algn="l">
              <a:lnSpc>
                <a:spcPct val="100000"/>
              </a:lnSpc>
              <a:spcBef>
                <a:spcPts val="1000"/>
              </a:spcBef>
              <a:spcAft>
                <a:spcPts val="0"/>
              </a:spcAft>
              <a:buClr>
                <a:schemeClr val="dk1"/>
              </a:buClr>
              <a:buSzPts val="2100"/>
              <a:buChar char="•"/>
              <a:defRPr>
                <a:solidFill>
                  <a:schemeClr val="dk1"/>
                </a:solidFill>
              </a:defRPr>
            </a:lvl1pPr>
            <a:lvl2pPr marL="914400" lvl="1" indent="-349250" algn="l">
              <a:lnSpc>
                <a:spcPct val="100000"/>
              </a:lnSpc>
              <a:spcBef>
                <a:spcPts val="500"/>
              </a:spcBef>
              <a:spcAft>
                <a:spcPts val="0"/>
              </a:spcAft>
              <a:buClr>
                <a:schemeClr val="dk1"/>
              </a:buClr>
              <a:buSzPts val="1900"/>
              <a:buChar char="•"/>
              <a:defRPr>
                <a:solidFill>
                  <a:schemeClr val="dk1"/>
                </a:solidFill>
              </a:defRPr>
            </a:lvl2pPr>
            <a:lvl3pPr marL="1371600" lvl="2" indent="-336550" algn="l">
              <a:lnSpc>
                <a:spcPct val="100000"/>
              </a:lnSpc>
              <a:spcBef>
                <a:spcPts val="500"/>
              </a:spcBef>
              <a:spcAft>
                <a:spcPts val="0"/>
              </a:spcAft>
              <a:buClr>
                <a:schemeClr val="dk1"/>
              </a:buClr>
              <a:buSzPts val="1700"/>
              <a:buChar char="•"/>
              <a:defRPr>
                <a:solidFill>
                  <a:schemeClr val="dk1"/>
                </a:solidFill>
              </a:defRPr>
            </a:lvl3pPr>
            <a:lvl4pPr marL="1828800" lvl="3" indent="-323850" algn="l">
              <a:lnSpc>
                <a:spcPct val="100000"/>
              </a:lnSpc>
              <a:spcBef>
                <a:spcPts val="500"/>
              </a:spcBef>
              <a:spcAft>
                <a:spcPts val="0"/>
              </a:spcAft>
              <a:buClr>
                <a:schemeClr val="dk1"/>
              </a:buClr>
              <a:buSzPts val="1500"/>
              <a:buChar char="•"/>
              <a:defRPr>
                <a:solidFill>
                  <a:schemeClr val="dk1"/>
                </a:solidFill>
              </a:defRPr>
            </a:lvl4pPr>
            <a:lvl5pPr marL="2286000" lvl="4" indent="-311150" algn="l">
              <a:lnSpc>
                <a:spcPct val="100000"/>
              </a:lnSpc>
              <a:spcBef>
                <a:spcPts val="500"/>
              </a:spcBef>
              <a:spcAft>
                <a:spcPts val="0"/>
              </a:spcAft>
              <a:buClr>
                <a:schemeClr val="dk1"/>
              </a:buClr>
              <a:buSzPts val="13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1"/>
          <p:cNvSpPr txBox="1">
            <a:spLocks noGrp="1"/>
          </p:cNvSpPr>
          <p:nvPr>
            <p:ph type="title"/>
          </p:nvPr>
        </p:nvSpPr>
        <p:spPr>
          <a:xfrm>
            <a:off x="629194" y="230156"/>
            <a:ext cx="5058583" cy="1325563"/>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3800"/>
              <a:buFont typeface="Arial"/>
              <a:buNone/>
              <a:defRPr>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1"/>
          <p:cNvSpPr txBox="1">
            <a:spLocks noGrp="1"/>
          </p:cNvSpPr>
          <p:nvPr>
            <p:ph type="body" idx="2"/>
          </p:nvPr>
        </p:nvSpPr>
        <p:spPr>
          <a:xfrm>
            <a:off x="6181725" y="1395663"/>
            <a:ext cx="5381080" cy="4411579"/>
          </a:xfrm>
          <a:prstGeom prst="rect">
            <a:avLst/>
          </a:prstGeom>
          <a:noFill/>
          <a:ln>
            <a:noFill/>
          </a:ln>
        </p:spPr>
        <p:txBody>
          <a:bodyPr spcFirstLastPara="1" wrap="square" lIns="91425" tIns="45700" rIns="91425" bIns="45700" anchor="t" anchorCtr="0">
            <a:normAutofit/>
          </a:bodyPr>
          <a:lstStyle>
            <a:lvl1pPr marL="457200" lvl="0" indent="-228600" algn="ctr">
              <a:lnSpc>
                <a:spcPct val="113636"/>
              </a:lnSpc>
              <a:spcBef>
                <a:spcPts val="0"/>
              </a:spcBef>
              <a:spcAft>
                <a:spcPts val="0"/>
              </a:spcAft>
              <a:buClr>
                <a:schemeClr val="accent4"/>
              </a:buClr>
              <a:buSzPts val="22000"/>
              <a:buNone/>
              <a:defRPr sz="22000">
                <a:solidFill>
                  <a:schemeClr val="accent4"/>
                </a:solidFill>
                <a:latin typeface="Arial"/>
                <a:ea typeface="Arial"/>
                <a:cs typeface="Arial"/>
                <a:sym typeface="Aria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ndast rubrik">
  <p:cSld name="Endast rubrik">
    <p:bg>
      <p:bgPr>
        <a:solidFill>
          <a:schemeClr val="lt1"/>
        </a:solidFill>
        <a:effectLst/>
      </p:bgPr>
    </p:bg>
    <p:spTree>
      <p:nvGrpSpPr>
        <p:cNvPr id="1" name="Shape 52"/>
        <p:cNvGrpSpPr/>
        <p:nvPr/>
      </p:nvGrpSpPr>
      <p:grpSpPr>
        <a:xfrm>
          <a:off x="0" y="0"/>
          <a:ext cx="0" cy="0"/>
          <a:chOff x="0" y="0"/>
          <a:chExt cx="0" cy="0"/>
        </a:xfrm>
      </p:grpSpPr>
      <p:sp>
        <p:nvSpPr>
          <p:cNvPr id="53" name="Google Shape;53;p12"/>
          <p:cNvSpPr txBox="1">
            <a:spLocks noGrp="1"/>
          </p:cNvSpPr>
          <p:nvPr>
            <p:ph type="title"/>
          </p:nvPr>
        </p:nvSpPr>
        <p:spPr>
          <a:xfrm>
            <a:off x="629194" y="230157"/>
            <a:ext cx="9669600" cy="1325563"/>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3800"/>
              <a:buFont typeface="Arial"/>
              <a:buNone/>
              <a:defRPr>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om">
  <p:cSld name="Tom">
    <p:bg>
      <p:bgPr>
        <a:solidFill>
          <a:schemeClr val="lt1"/>
        </a:solidFill>
        <a:effectLst/>
      </p:bgPr>
    </p:bg>
    <p:spTree>
      <p:nvGrpSpPr>
        <p:cNvPr id="1" name="Shape 2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Rubrik &amp; innehåll">
  <p:cSld name="Rubrik &amp; innehåll">
    <p:bg>
      <p:bgPr>
        <a:solidFill>
          <a:schemeClr val="lt1"/>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body" idx="1"/>
          </p:nvPr>
        </p:nvSpPr>
        <p:spPr>
          <a:xfrm>
            <a:off x="628650" y="1719263"/>
            <a:ext cx="9670382" cy="403985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4"/>
          <p:cNvSpPr txBox="1">
            <a:spLocks noGrp="1"/>
          </p:cNvSpPr>
          <p:nvPr>
            <p:ph type="title"/>
          </p:nvPr>
        </p:nvSpPr>
        <p:spPr>
          <a:xfrm>
            <a:off x="629194" y="230157"/>
            <a:ext cx="9669809" cy="1325563"/>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3800"/>
              <a:buFont typeface="Arial"/>
              <a:buNone/>
              <a:defRPr>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vslutningsbild">
  <p:cSld name="Avslutningsbild">
    <p:bg>
      <p:bgPr>
        <a:solidFill>
          <a:schemeClr val="lt1"/>
        </a:solidFill>
        <a:effectLst/>
      </p:bgPr>
    </p:bg>
    <p:spTree>
      <p:nvGrpSpPr>
        <p:cNvPr id="1" name="Shape 24"/>
        <p:cNvGrpSpPr/>
        <p:nvPr/>
      </p:nvGrpSpPr>
      <p:grpSpPr>
        <a:xfrm>
          <a:off x="0" y="0"/>
          <a:ext cx="0" cy="0"/>
          <a:chOff x="0" y="0"/>
          <a:chExt cx="0" cy="0"/>
        </a:xfrm>
      </p:grpSpPr>
      <p:sp>
        <p:nvSpPr>
          <p:cNvPr id="25" name="Google Shape;25;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6" name="Google Shape;26;p5"/>
          <p:cNvPicPr preferRelativeResize="0"/>
          <p:nvPr/>
        </p:nvPicPr>
        <p:blipFill rotWithShape="1">
          <a:blip r:embed="rId2">
            <a:alphaModFix/>
          </a:blip>
          <a:srcRect/>
          <a:stretch/>
        </p:blipFill>
        <p:spPr>
          <a:xfrm>
            <a:off x="4330065" y="1427607"/>
            <a:ext cx="3531870" cy="400278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ld till vänster">
  <p:cSld name="Bild till vänster">
    <p:bg>
      <p:bgPr>
        <a:solidFill>
          <a:schemeClr val="lt1"/>
        </a:solidFill>
        <a:effectLst/>
      </p:bgPr>
    </p:bg>
    <p:spTree>
      <p:nvGrpSpPr>
        <p:cNvPr id="1" name="Shape 27"/>
        <p:cNvGrpSpPr/>
        <p:nvPr/>
      </p:nvGrpSpPr>
      <p:grpSpPr>
        <a:xfrm>
          <a:off x="0" y="0"/>
          <a:ext cx="0" cy="0"/>
          <a:chOff x="0" y="0"/>
          <a:chExt cx="0" cy="0"/>
        </a:xfrm>
      </p:grpSpPr>
      <p:sp>
        <p:nvSpPr>
          <p:cNvPr id="28" name="Google Shape;28;p6"/>
          <p:cNvSpPr>
            <a:spLocks noGrp="1"/>
          </p:cNvSpPr>
          <p:nvPr>
            <p:ph type="pic" idx="2"/>
          </p:nvPr>
        </p:nvSpPr>
        <p:spPr>
          <a:xfrm>
            <a:off x="0" y="0"/>
            <a:ext cx="6096000" cy="6882063"/>
          </a:xfrm>
          <a:prstGeom prst="rect">
            <a:avLst/>
          </a:prstGeom>
          <a:solidFill>
            <a:srgbClr val="D6CFCB"/>
          </a:solidFill>
          <a:ln>
            <a:noFill/>
          </a:ln>
        </p:spPr>
      </p:sp>
      <p:sp>
        <p:nvSpPr>
          <p:cNvPr id="29" name="Google Shape;29;p6"/>
          <p:cNvSpPr txBox="1">
            <a:spLocks noGrp="1"/>
          </p:cNvSpPr>
          <p:nvPr>
            <p:ph type="body" idx="1"/>
          </p:nvPr>
        </p:nvSpPr>
        <p:spPr>
          <a:xfrm>
            <a:off x="6572796" y="1720800"/>
            <a:ext cx="5057230" cy="4039200"/>
          </a:xfrm>
          <a:prstGeom prst="rect">
            <a:avLst/>
          </a:prstGeom>
          <a:noFill/>
          <a:ln>
            <a:noFill/>
          </a:ln>
        </p:spPr>
        <p:txBody>
          <a:bodyPr spcFirstLastPara="1" wrap="square" lIns="91425" tIns="45700" rIns="91425" bIns="45700" anchor="t" anchorCtr="0">
            <a:normAutofit/>
          </a:bodyPr>
          <a:lstStyle>
            <a:lvl1pPr marL="457200" lvl="0" indent="-361950" algn="l">
              <a:lnSpc>
                <a:spcPct val="100000"/>
              </a:lnSpc>
              <a:spcBef>
                <a:spcPts val="1000"/>
              </a:spcBef>
              <a:spcAft>
                <a:spcPts val="0"/>
              </a:spcAft>
              <a:buClr>
                <a:schemeClr val="dk1"/>
              </a:buClr>
              <a:buSzPts val="2100"/>
              <a:buChar char="•"/>
              <a:defRPr>
                <a:solidFill>
                  <a:schemeClr val="dk1"/>
                </a:solidFill>
              </a:defRPr>
            </a:lvl1pPr>
            <a:lvl2pPr marL="914400" lvl="1" indent="-349250" algn="l">
              <a:lnSpc>
                <a:spcPct val="100000"/>
              </a:lnSpc>
              <a:spcBef>
                <a:spcPts val="500"/>
              </a:spcBef>
              <a:spcAft>
                <a:spcPts val="0"/>
              </a:spcAft>
              <a:buClr>
                <a:schemeClr val="dk1"/>
              </a:buClr>
              <a:buSzPts val="1900"/>
              <a:buChar char="•"/>
              <a:defRPr>
                <a:solidFill>
                  <a:schemeClr val="dk1"/>
                </a:solidFill>
              </a:defRPr>
            </a:lvl2pPr>
            <a:lvl3pPr marL="1371600" lvl="2" indent="-336550" algn="l">
              <a:lnSpc>
                <a:spcPct val="100000"/>
              </a:lnSpc>
              <a:spcBef>
                <a:spcPts val="500"/>
              </a:spcBef>
              <a:spcAft>
                <a:spcPts val="0"/>
              </a:spcAft>
              <a:buClr>
                <a:schemeClr val="dk1"/>
              </a:buClr>
              <a:buSzPts val="1700"/>
              <a:buChar char="•"/>
              <a:defRPr>
                <a:solidFill>
                  <a:schemeClr val="dk1"/>
                </a:solidFill>
              </a:defRPr>
            </a:lvl3pPr>
            <a:lvl4pPr marL="1828800" lvl="3" indent="-323850" algn="l">
              <a:lnSpc>
                <a:spcPct val="100000"/>
              </a:lnSpc>
              <a:spcBef>
                <a:spcPts val="500"/>
              </a:spcBef>
              <a:spcAft>
                <a:spcPts val="0"/>
              </a:spcAft>
              <a:buClr>
                <a:schemeClr val="dk1"/>
              </a:buClr>
              <a:buSzPts val="1500"/>
              <a:buChar char="•"/>
              <a:defRPr>
                <a:solidFill>
                  <a:schemeClr val="dk1"/>
                </a:solidFill>
              </a:defRPr>
            </a:lvl4pPr>
            <a:lvl5pPr marL="2286000" lvl="4" indent="-311150" algn="l">
              <a:lnSpc>
                <a:spcPct val="100000"/>
              </a:lnSpc>
              <a:spcBef>
                <a:spcPts val="500"/>
              </a:spcBef>
              <a:spcAft>
                <a:spcPts val="0"/>
              </a:spcAft>
              <a:buClr>
                <a:schemeClr val="dk1"/>
              </a:buClr>
              <a:buSzPts val="13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6"/>
          <p:cNvSpPr txBox="1">
            <a:spLocks noGrp="1"/>
          </p:cNvSpPr>
          <p:nvPr>
            <p:ph type="title"/>
          </p:nvPr>
        </p:nvSpPr>
        <p:spPr>
          <a:xfrm>
            <a:off x="6572794" y="239181"/>
            <a:ext cx="5058583" cy="1325563"/>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3800"/>
              <a:buFont typeface="Arial"/>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ld till höger">
  <p:cSld name="Bild till höger">
    <p:bg>
      <p:bgPr>
        <a:solidFill>
          <a:schemeClr val="lt1"/>
        </a:solidFill>
        <a:effectLst/>
      </p:bgPr>
    </p:bg>
    <p:spTree>
      <p:nvGrpSpPr>
        <p:cNvPr id="1" name="Shape 31"/>
        <p:cNvGrpSpPr/>
        <p:nvPr/>
      </p:nvGrpSpPr>
      <p:grpSpPr>
        <a:xfrm>
          <a:off x="0" y="0"/>
          <a:ext cx="0" cy="0"/>
          <a:chOff x="0" y="0"/>
          <a:chExt cx="0" cy="0"/>
        </a:xfrm>
      </p:grpSpPr>
      <p:sp>
        <p:nvSpPr>
          <p:cNvPr id="32" name="Google Shape;32;p7"/>
          <p:cNvSpPr/>
          <p:nvPr/>
        </p:nvSpPr>
        <p:spPr>
          <a:xfrm>
            <a:off x="9271347" y="445079"/>
            <a:ext cx="2954242" cy="6461772"/>
          </a:xfrm>
          <a:custGeom>
            <a:avLst/>
            <a:gdLst/>
            <a:ahLst/>
            <a:cxnLst/>
            <a:rect l="l" t="t" r="r" b="b"/>
            <a:pathLst>
              <a:path w="2954242" h="6461772" extrusionOk="0">
                <a:moveTo>
                  <a:pt x="0" y="3907"/>
                </a:moveTo>
                <a:lnTo>
                  <a:pt x="2933071" y="0"/>
                </a:lnTo>
                <a:cubicBezTo>
                  <a:pt x="2941098" y="15774"/>
                  <a:pt x="2955144" y="6430132"/>
                  <a:pt x="2954197" y="6461772"/>
                </a:cubicBezTo>
                <a:cubicBezTo>
                  <a:pt x="2941612" y="6442148"/>
                  <a:pt x="920338" y="6439735"/>
                  <a:pt x="887259" y="6444235"/>
                </a:cubicBezTo>
                <a:cubicBezTo>
                  <a:pt x="252931" y="5747277"/>
                  <a:pt x="118649" y="5330437"/>
                  <a:pt x="0" y="4096298"/>
                </a:cubicBezTo>
                <a:lnTo>
                  <a:pt x="0" y="3907"/>
                </a:lnTo>
                <a:lnTo>
                  <a:pt x="0" y="3907"/>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7"/>
          <p:cNvSpPr>
            <a:spLocks noGrp="1"/>
          </p:cNvSpPr>
          <p:nvPr>
            <p:ph type="pic" idx="2"/>
          </p:nvPr>
        </p:nvSpPr>
        <p:spPr>
          <a:xfrm rot="549817">
            <a:off x="6792696" y="790836"/>
            <a:ext cx="4279113" cy="4568015"/>
          </a:xfrm>
          <a:prstGeom prst="round2DiagRect">
            <a:avLst>
              <a:gd name="adj1" fmla="val 43413"/>
              <a:gd name="adj2" fmla="val 0"/>
            </a:avLst>
          </a:prstGeom>
          <a:solidFill>
            <a:schemeClr val="accent4">
              <a:alpha val="83137"/>
            </a:schemeClr>
          </a:solidFill>
          <a:ln>
            <a:noFill/>
          </a:ln>
        </p:spPr>
      </p:sp>
      <p:sp>
        <p:nvSpPr>
          <p:cNvPr id="34" name="Google Shape;34;p7"/>
          <p:cNvSpPr txBox="1">
            <a:spLocks noGrp="1"/>
          </p:cNvSpPr>
          <p:nvPr>
            <p:ph type="body" idx="1"/>
          </p:nvPr>
        </p:nvSpPr>
        <p:spPr>
          <a:xfrm>
            <a:off x="629196" y="1720800"/>
            <a:ext cx="5057230" cy="4039200"/>
          </a:xfrm>
          <a:prstGeom prst="rect">
            <a:avLst/>
          </a:prstGeom>
          <a:noFill/>
          <a:ln>
            <a:noFill/>
          </a:ln>
        </p:spPr>
        <p:txBody>
          <a:bodyPr spcFirstLastPara="1" wrap="square" lIns="91425" tIns="45700" rIns="91425" bIns="45700" anchor="t" anchorCtr="0">
            <a:normAutofit/>
          </a:bodyPr>
          <a:lstStyle>
            <a:lvl1pPr marL="457200" lvl="0" indent="-361950" algn="l">
              <a:lnSpc>
                <a:spcPct val="100000"/>
              </a:lnSpc>
              <a:spcBef>
                <a:spcPts val="1000"/>
              </a:spcBef>
              <a:spcAft>
                <a:spcPts val="0"/>
              </a:spcAft>
              <a:buClr>
                <a:schemeClr val="dk1"/>
              </a:buClr>
              <a:buSzPts val="2100"/>
              <a:buChar char="•"/>
              <a:defRPr>
                <a:solidFill>
                  <a:schemeClr val="dk1"/>
                </a:solidFill>
              </a:defRPr>
            </a:lvl1pPr>
            <a:lvl2pPr marL="914400" lvl="1" indent="-349250" algn="l">
              <a:lnSpc>
                <a:spcPct val="100000"/>
              </a:lnSpc>
              <a:spcBef>
                <a:spcPts val="500"/>
              </a:spcBef>
              <a:spcAft>
                <a:spcPts val="0"/>
              </a:spcAft>
              <a:buClr>
                <a:schemeClr val="dk1"/>
              </a:buClr>
              <a:buSzPts val="1900"/>
              <a:buChar char="•"/>
              <a:defRPr>
                <a:solidFill>
                  <a:schemeClr val="dk1"/>
                </a:solidFill>
              </a:defRPr>
            </a:lvl2pPr>
            <a:lvl3pPr marL="1371600" lvl="2" indent="-336550" algn="l">
              <a:lnSpc>
                <a:spcPct val="100000"/>
              </a:lnSpc>
              <a:spcBef>
                <a:spcPts val="500"/>
              </a:spcBef>
              <a:spcAft>
                <a:spcPts val="0"/>
              </a:spcAft>
              <a:buClr>
                <a:schemeClr val="dk1"/>
              </a:buClr>
              <a:buSzPts val="1700"/>
              <a:buChar char="•"/>
              <a:defRPr>
                <a:solidFill>
                  <a:schemeClr val="dk1"/>
                </a:solidFill>
              </a:defRPr>
            </a:lvl3pPr>
            <a:lvl4pPr marL="1828800" lvl="3" indent="-323850" algn="l">
              <a:lnSpc>
                <a:spcPct val="100000"/>
              </a:lnSpc>
              <a:spcBef>
                <a:spcPts val="500"/>
              </a:spcBef>
              <a:spcAft>
                <a:spcPts val="0"/>
              </a:spcAft>
              <a:buClr>
                <a:schemeClr val="dk1"/>
              </a:buClr>
              <a:buSzPts val="1500"/>
              <a:buChar char="•"/>
              <a:defRPr>
                <a:solidFill>
                  <a:schemeClr val="dk1"/>
                </a:solidFill>
              </a:defRPr>
            </a:lvl4pPr>
            <a:lvl5pPr marL="2286000" lvl="4" indent="-311150" algn="l">
              <a:lnSpc>
                <a:spcPct val="100000"/>
              </a:lnSpc>
              <a:spcBef>
                <a:spcPts val="500"/>
              </a:spcBef>
              <a:spcAft>
                <a:spcPts val="0"/>
              </a:spcAft>
              <a:buClr>
                <a:schemeClr val="dk1"/>
              </a:buClr>
              <a:buSzPts val="13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7"/>
          <p:cNvSpPr txBox="1">
            <a:spLocks noGrp="1"/>
          </p:cNvSpPr>
          <p:nvPr>
            <p:ph type="title"/>
          </p:nvPr>
        </p:nvSpPr>
        <p:spPr>
          <a:xfrm>
            <a:off x="629194" y="225574"/>
            <a:ext cx="5058583" cy="1325563"/>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3800"/>
              <a:buFont typeface="Arial"/>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6" name="Google Shape;36;p7"/>
          <p:cNvPicPr preferRelativeResize="0"/>
          <p:nvPr/>
        </p:nvPicPr>
        <p:blipFill rotWithShape="1">
          <a:blip r:embed="rId2">
            <a:alphaModFix/>
          </a:blip>
          <a:srcRect l="5094" t="11080" r="4760" b="13046"/>
          <a:stretch/>
        </p:blipFill>
        <p:spPr>
          <a:xfrm>
            <a:off x="10293701" y="6013437"/>
            <a:ext cx="1718777" cy="534864"/>
          </a:xfrm>
          <a:prstGeom prst="rect">
            <a:avLst/>
          </a:prstGeom>
          <a:noFill/>
          <a:ln>
            <a:noFill/>
          </a:ln>
        </p:spPr>
      </p:pic>
      <p:sp>
        <p:nvSpPr>
          <p:cNvPr id="37" name="Google Shape;37;p7"/>
          <p:cNvSpPr txBox="1"/>
          <p:nvPr/>
        </p:nvSpPr>
        <p:spPr>
          <a:xfrm>
            <a:off x="9328298" y="-1309051"/>
            <a:ext cx="2819400" cy="1200329"/>
          </a:xfrm>
          <a:prstGeom prst="rect">
            <a:avLst/>
          </a:prstGeom>
          <a:solidFill>
            <a:schemeClr val="dk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sv-SE" sz="1200" b="1" i="0" u="none" strike="noStrike" cap="none">
                <a:solidFill>
                  <a:schemeClr val="lt1"/>
                </a:solidFill>
                <a:latin typeface="Arial"/>
                <a:ea typeface="Arial"/>
                <a:cs typeface="Arial"/>
                <a:sym typeface="Arial"/>
              </a:rPr>
              <a:t>Lägg till en bild i bladet:</a:t>
            </a:r>
            <a:br>
              <a:rPr lang="sv-SE" sz="1200" b="0" i="0" u="none" strike="noStrike" cap="none">
                <a:solidFill>
                  <a:schemeClr val="lt1"/>
                </a:solidFill>
                <a:latin typeface="Arial"/>
                <a:ea typeface="Arial"/>
                <a:cs typeface="Arial"/>
                <a:sym typeface="Arial"/>
              </a:rPr>
            </a:br>
            <a:r>
              <a:rPr lang="sv-SE" sz="1200" b="0" i="0" u="none" strike="noStrike" cap="none">
                <a:solidFill>
                  <a:schemeClr val="lt1"/>
                </a:solidFill>
                <a:latin typeface="Arial"/>
                <a:ea typeface="Arial"/>
                <a:cs typeface="Arial"/>
                <a:sym typeface="Arial"/>
              </a:rPr>
              <a:t>Klicka på symbolen –välj foto – infoga. </a:t>
            </a:r>
            <a:br>
              <a:rPr lang="sv-SE" sz="1200" b="0" i="0" u="none" strike="noStrike" cap="none">
                <a:solidFill>
                  <a:schemeClr val="lt1"/>
                </a:solidFill>
                <a:latin typeface="Arial"/>
                <a:ea typeface="Arial"/>
                <a:cs typeface="Arial"/>
                <a:sym typeface="Arial"/>
              </a:rPr>
            </a:br>
            <a:r>
              <a:rPr lang="sv-SE" sz="1200" b="0" i="0" u="none" strike="noStrike" cap="none">
                <a:solidFill>
                  <a:schemeClr val="lt1"/>
                </a:solidFill>
                <a:latin typeface="Arial"/>
                <a:ea typeface="Arial"/>
                <a:cs typeface="Arial"/>
                <a:sym typeface="Arial"/>
              </a:rPr>
              <a:t>Ibland behöver man beskära fotot så att det fyller ut ytan. Ha fotot markerat – klicka på ”bildformat” – beskär – testa med ”anpassa” och ”fyll”.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ubrik &amp; 2 spalter">
  <p:cSld name="Rubrik &amp; 2 spalter">
    <p:bg>
      <p:bgPr>
        <a:solidFill>
          <a:schemeClr val="lt1"/>
        </a:solid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body" idx="1"/>
          </p:nvPr>
        </p:nvSpPr>
        <p:spPr>
          <a:xfrm>
            <a:off x="628651" y="1719263"/>
            <a:ext cx="4649202" cy="403985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8"/>
          <p:cNvSpPr txBox="1">
            <a:spLocks noGrp="1"/>
          </p:cNvSpPr>
          <p:nvPr>
            <p:ph type="title"/>
          </p:nvPr>
        </p:nvSpPr>
        <p:spPr>
          <a:xfrm>
            <a:off x="629194" y="230157"/>
            <a:ext cx="9669600" cy="1325563"/>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3800"/>
              <a:buFont typeface="Arial"/>
              <a:buNone/>
              <a:defRPr>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8"/>
          <p:cNvSpPr txBox="1">
            <a:spLocks noGrp="1"/>
          </p:cNvSpPr>
          <p:nvPr>
            <p:ph type="body" idx="2"/>
          </p:nvPr>
        </p:nvSpPr>
        <p:spPr>
          <a:xfrm>
            <a:off x="5633788" y="1719263"/>
            <a:ext cx="4649202" cy="403985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vsnittsrubrik">
  <p:cSld name="Avsnittsrubrik">
    <p:bg>
      <p:bgPr>
        <a:solidFill>
          <a:schemeClr val="lt1"/>
        </a:solidFill>
        <a:effectLst/>
      </p:bgPr>
    </p:bg>
    <p:spTree>
      <p:nvGrpSpPr>
        <p:cNvPr id="1" name="Shape 42"/>
        <p:cNvGrpSpPr/>
        <p:nvPr/>
      </p:nvGrpSpPr>
      <p:grpSpPr>
        <a:xfrm>
          <a:off x="0" y="0"/>
          <a:ext cx="0" cy="0"/>
          <a:chOff x="0" y="0"/>
          <a:chExt cx="0" cy="0"/>
        </a:xfrm>
      </p:grpSpPr>
      <p:sp>
        <p:nvSpPr>
          <p:cNvPr id="43" name="Google Shape;43;p9"/>
          <p:cNvSpPr txBox="1">
            <a:spLocks noGrp="1"/>
          </p:cNvSpPr>
          <p:nvPr>
            <p:ph type="ctrTitle"/>
          </p:nvPr>
        </p:nvSpPr>
        <p:spPr>
          <a:xfrm>
            <a:off x="819151" y="2140535"/>
            <a:ext cx="5712278" cy="2387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2"/>
              </a:buClr>
              <a:buSzPts val="5200"/>
              <a:buFont typeface="Arial"/>
              <a:buNone/>
              <a:defRPr sz="5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9"/>
          <p:cNvSpPr txBox="1">
            <a:spLocks noGrp="1"/>
          </p:cNvSpPr>
          <p:nvPr>
            <p:ph type="subTitle" idx="1"/>
          </p:nvPr>
        </p:nvSpPr>
        <p:spPr>
          <a:xfrm>
            <a:off x="819151" y="1442076"/>
            <a:ext cx="5711548" cy="474662"/>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Clr>
                <a:schemeClr val="dk2"/>
              </a:buClr>
              <a:buSzPts val="2700"/>
              <a:buNone/>
              <a:defRPr sz="2700" cap="none">
                <a:solidFill>
                  <a:schemeClr val="dk2"/>
                </a:solidFill>
                <a:latin typeface="Arial"/>
                <a:ea typeface="Arial"/>
                <a:cs typeface="Arial"/>
                <a:sym typeface="Aria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itat">
  <p:cSld name="Citat">
    <p:bg>
      <p:bgPr>
        <a:solidFill>
          <a:schemeClr val="lt1"/>
        </a:solidFill>
        <a:effectLst/>
      </p:bgPr>
    </p:bg>
    <p:spTree>
      <p:nvGrpSpPr>
        <p:cNvPr id="1" name="Shape 45"/>
        <p:cNvGrpSpPr/>
        <p:nvPr/>
      </p:nvGrpSpPr>
      <p:grpSpPr>
        <a:xfrm>
          <a:off x="0" y="0"/>
          <a:ext cx="0" cy="0"/>
          <a:chOff x="0" y="0"/>
          <a:chExt cx="0" cy="0"/>
        </a:xfrm>
      </p:grpSpPr>
      <p:sp>
        <p:nvSpPr>
          <p:cNvPr id="46" name="Google Shape;46;p10"/>
          <p:cNvSpPr/>
          <p:nvPr/>
        </p:nvSpPr>
        <p:spPr>
          <a:xfrm>
            <a:off x="723900" y="823913"/>
            <a:ext cx="2038350" cy="1652587"/>
          </a:xfrm>
          <a:custGeom>
            <a:avLst/>
            <a:gdLst/>
            <a:ahLst/>
            <a:cxnLst/>
            <a:rect l="l" t="t" r="r" b="b"/>
            <a:pathLst>
              <a:path w="1284" h="1041" extrusionOk="0">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 name="Google Shape;47;p10"/>
          <p:cNvSpPr txBox="1">
            <a:spLocks noGrp="1"/>
          </p:cNvSpPr>
          <p:nvPr>
            <p:ph type="ctrTitle"/>
          </p:nvPr>
        </p:nvSpPr>
        <p:spPr>
          <a:xfrm>
            <a:off x="2305051" y="1693862"/>
            <a:ext cx="8153400" cy="4113213"/>
          </a:xfrm>
          <a:prstGeom prst="rect">
            <a:avLst/>
          </a:prstGeom>
          <a:noFill/>
          <a:ln>
            <a:noFill/>
          </a:ln>
        </p:spPr>
        <p:txBody>
          <a:bodyPr spcFirstLastPara="1" wrap="square" lIns="91425" tIns="45700" rIns="91425" bIns="45700" anchor="t" anchorCtr="0">
            <a:noAutofit/>
          </a:bodyPr>
          <a:lstStyle>
            <a:lvl1pPr lvl="0" algn="l">
              <a:lnSpc>
                <a:spcPct val="125925"/>
              </a:lnSpc>
              <a:spcBef>
                <a:spcPts val="0"/>
              </a:spcBef>
              <a:spcAft>
                <a:spcPts val="0"/>
              </a:spcAft>
              <a:buClr>
                <a:schemeClr val="dk2"/>
              </a:buClr>
              <a:buSzPts val="5400"/>
              <a:buFont typeface="Arial"/>
              <a:buNone/>
              <a:defRPr sz="5400">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9194" y="237664"/>
            <a:ext cx="5961600" cy="1325563"/>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33528" y="1727424"/>
            <a:ext cx="5980612" cy="4015650"/>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100000"/>
              </a:lnSpc>
              <a:spcBef>
                <a:spcPts val="10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9250" algn="l" rtl="0">
              <a:lnSpc>
                <a:spcPct val="10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2pPr>
            <a:lvl3pPr marL="1371600" marR="0" lvl="2" indent="-336550" algn="l" rtl="0">
              <a:lnSpc>
                <a:spcPct val="100000"/>
              </a:lnSpc>
              <a:spcBef>
                <a:spcPts val="50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3pPr>
            <a:lvl4pPr marL="1828800" marR="0" lvl="3"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11150" algn="l" rtl="0">
              <a:lnSpc>
                <a:spcPct val="100000"/>
              </a:lnSpc>
              <a:spcBef>
                <a:spcPts val="5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37903" y="6426926"/>
            <a:ext cx="1129937" cy="294549"/>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6426926"/>
            <a:ext cx="4114800" cy="294549"/>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4221" y="6426926"/>
            <a:ext cx="509108" cy="294549"/>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pic>
        <p:nvPicPr>
          <p:cNvPr id="15" name="Google Shape;15;p1"/>
          <p:cNvPicPr preferRelativeResize="0"/>
          <p:nvPr/>
        </p:nvPicPr>
        <p:blipFill rotWithShape="1">
          <a:blip r:embed="rId13">
            <a:alphaModFix/>
          </a:blip>
          <a:srcRect/>
          <a:stretch/>
        </p:blipFill>
        <p:spPr>
          <a:xfrm>
            <a:off x="10347767" y="6065814"/>
            <a:ext cx="1583106" cy="44312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859">
          <p15:clr>
            <a:srgbClr val="F26B43"/>
          </p15:clr>
        </p15:guide>
        <p15:guide id="2" orient="horz" pos="1277">
          <p15:clr>
            <a:srgbClr val="F26B43"/>
          </p15:clr>
        </p15:guide>
        <p15:guide id="3" orient="horz" pos="365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hyperlink" Target="https://avmedia.kronoberg.se/resurser/skolplus/" TargetMode="External"/><Relationship Id="rId13" Type="http://schemas.openxmlformats.org/officeDocument/2006/relationships/hyperlink" Target="https://www.matematikxyz.com/larare/Arbetsblad.html" TargetMode="External"/><Relationship Id="rId3" Type="http://schemas.openxmlformats.org/officeDocument/2006/relationships/image" Target="../media/image5.png"/><Relationship Id="rId7" Type="http://schemas.openxmlformats.org/officeDocument/2006/relationships/hyperlink" Target="https://sv.mathigon.org/course/sequences/fibonacci" TargetMode="External"/><Relationship Id="rId12" Type="http://schemas.openxmlformats.org/officeDocument/2006/relationships/hyperlink" Target="https://www.matematikabg.se/larare/Arbetsblad.html"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kuhlhorn.se/" TargetMode="External"/><Relationship Id="rId11" Type="http://schemas.openxmlformats.org/officeDocument/2006/relationships/hyperlink" Target="https://skolplus.se/lessons/197" TargetMode="External"/><Relationship Id="rId5" Type="http://schemas.openxmlformats.org/officeDocument/2006/relationships/hyperlink" Target="https://ikeamuseum.com/sv/" TargetMode="External"/><Relationship Id="rId15" Type="http://schemas.openxmlformats.org/officeDocument/2006/relationships/hyperlink" Target="https://www.matematikxyz.com/larare/ewExternalFiles/Z%20AB%2053%20Spegling%20och%20symmetri%20v-1.pdf" TargetMode="External"/><Relationship Id="rId10" Type="http://schemas.openxmlformats.org/officeDocument/2006/relationships/hyperlink" Target="https://mcescher.com/gallery/" TargetMode="External"/><Relationship Id="rId4" Type="http://schemas.openxmlformats.org/officeDocument/2006/relationships/hyperlink" Target="https://play.regionkronoberg.se/" TargetMode="External"/><Relationship Id="rId9" Type="http://schemas.openxmlformats.org/officeDocument/2006/relationships/hyperlink" Target="https://skolplus.se/teacher/doc?doc=bild/pix/PIX1_skapamoenster.pdf" TargetMode="External"/><Relationship Id="rId14" Type="http://schemas.openxmlformats.org/officeDocument/2006/relationships/hyperlink" Target="https://www.matematikabg.se/larare/ewExternalFiles/A%20AB%2067%20Geometriska%20former%20v-1.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hyperlink" Target="https://www.msb.se/" TargetMode="External"/><Relationship Id="rId13" Type="http://schemas.openxmlformats.org/officeDocument/2006/relationships/hyperlink" Target="https://www.matematikxyz.com/larare/ewExternalFiles/Y%20AB%2054%20Monster%20%28I%29%20v-1.pdf" TargetMode="External"/><Relationship Id="rId3" Type="http://schemas.openxmlformats.org/officeDocument/2006/relationships/image" Target="../media/image5.png"/><Relationship Id="rId7" Type="http://schemas.openxmlformats.org/officeDocument/2006/relationships/hyperlink" Target="https://prime-code-quest.lovable.app/" TargetMode="External"/><Relationship Id="rId12" Type="http://schemas.openxmlformats.org/officeDocument/2006/relationships/hyperlink" Target="https://www.matematikabg.se/larare/ewExternalFiles/G%20AB%2050%20Monster%20%28I%29%20v-1.pdf"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www.youtube.com/watch?v=-KjFbTK1IIw" TargetMode="External"/><Relationship Id="rId11" Type="http://schemas.openxmlformats.org/officeDocument/2006/relationships/hyperlink" Target="https://www.matematikxyz.com/larare/Arbetsblad.html" TargetMode="External"/><Relationship Id="rId5" Type="http://schemas.openxmlformats.org/officeDocument/2006/relationships/hyperlink" Target="https://www.combitech.se/" TargetMode="External"/><Relationship Id="rId10" Type="http://schemas.openxmlformats.org/officeDocument/2006/relationships/hyperlink" Target="https://www.matematikabg.se/larare/Arbetsblad.html" TargetMode="External"/><Relationship Id="rId4" Type="http://schemas.openxmlformats.org/officeDocument/2006/relationships/hyperlink" Target="https://play.regionkronoberg.se/" TargetMode="External"/><Relationship Id="rId9" Type="http://schemas.openxmlformats.org/officeDocument/2006/relationships/hyperlink" Target="https://www.security.org/how-secure-is-my-passwor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hyperlink" Target="https://motnyahojder.com/wp-content/uploads/2022/01/Make-IT-Count-WEBB-klar2.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hyperlink" Target="https://www.matematikabg.se/larare/Arbetsblad.html" TargetMode="External"/><Relationship Id="rId3" Type="http://schemas.openxmlformats.org/officeDocument/2006/relationships/image" Target="../media/image5.png"/><Relationship Id="rId7" Type="http://schemas.openxmlformats.org/officeDocument/2006/relationships/hyperlink" Target="https://digipuls.se/"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microbit.org/get-started/features/sensors/" TargetMode="External"/><Relationship Id="rId11" Type="http://schemas.openxmlformats.org/officeDocument/2006/relationships/hyperlink" Target="https://www.matematikxyz.com/larare/ewExternalFiles/Y%20AB%2056%20Monster%20%28III%29%20v-2.pdf" TargetMode="External"/><Relationship Id="rId5" Type="http://schemas.openxmlformats.org/officeDocument/2006/relationships/hyperlink" Target="https://makecode.microbit.org/" TargetMode="External"/><Relationship Id="rId10" Type="http://schemas.openxmlformats.org/officeDocument/2006/relationships/hyperlink" Target="https://www.matematikabg.se/larare/ewExternalFiles/A%20AB%2044%20Enheter%20for%20tid%20v-2.pdf" TargetMode="External"/><Relationship Id="rId4" Type="http://schemas.openxmlformats.org/officeDocument/2006/relationships/hyperlink" Target="https://play.regionkronoberg.se/" TargetMode="External"/><Relationship Id="rId9" Type="http://schemas.openxmlformats.org/officeDocument/2006/relationships/hyperlink" Target="https://www.matematikxyz.com/larare/Arbetsblad.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8" Type="http://schemas.openxmlformats.org/officeDocument/2006/relationships/hyperlink" Target="https://ungforetagsamhet.se/kronoberg" TargetMode="External"/><Relationship Id="rId13" Type="http://schemas.openxmlformats.org/officeDocument/2006/relationships/hyperlink" Target="https://www.matematikxyz.com/larare/Arbetsblad.html" TargetMode="External"/><Relationship Id="rId3" Type="http://schemas.openxmlformats.org/officeDocument/2006/relationships/image" Target="../media/image5.png"/><Relationship Id="rId7" Type="http://schemas.openxmlformats.org/officeDocument/2006/relationships/hyperlink" Target="https://dronestation.se/" TargetMode="External"/><Relationship Id="rId12" Type="http://schemas.openxmlformats.org/officeDocument/2006/relationships/hyperlink" Target="https://www.matematikabg.se/larare/Arbetsblad.html"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hyperlink" Target="http://www.motnyahojder.com/makeitcount" TargetMode="External"/><Relationship Id="rId11" Type="http://schemas.openxmlformats.org/officeDocument/2006/relationships/hyperlink" Target="https://lnu.se/program/skogskandidatprogrammet-tgskp/vaxjo-distans-ht/" TargetMode="External"/><Relationship Id="rId5" Type="http://schemas.openxmlformats.org/officeDocument/2006/relationships/hyperlink" Target="https://www.ata.nu/" TargetMode="External"/><Relationship Id="rId15" Type="http://schemas.openxmlformats.org/officeDocument/2006/relationships/hyperlink" Target="https://www.matematikxyz.com/larare/ewExternalFiles/Z%20AB%2061%20Pythagoras%20sats%20v-1.pdf" TargetMode="External"/><Relationship Id="rId10" Type="http://schemas.openxmlformats.org/officeDocument/2006/relationships/hyperlink" Target="https://ryssbygymnasiet.se/" TargetMode="External"/><Relationship Id="rId4" Type="http://schemas.openxmlformats.org/officeDocument/2006/relationships/hyperlink" Target="https://play.regionkronoberg.se/" TargetMode="External"/><Relationship Id="rId9" Type="http://schemas.openxmlformats.org/officeDocument/2006/relationships/hyperlink" Target="https://www.geogebra.org/classic?lang=sv" TargetMode="External"/><Relationship Id="rId14" Type="http://schemas.openxmlformats.org/officeDocument/2006/relationships/hyperlink" Target="https://www.matematikabg.se/larare/ewExternalFiles/G%20AB%2043%20Koordinatsystemet%20v-1.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5.jpg"/><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hyperlink" Target="https://www.matematikxyz.com/larare/Arbetsblad.html" TargetMode="External"/><Relationship Id="rId3" Type="http://schemas.openxmlformats.org/officeDocument/2006/relationships/image" Target="../media/image5.png"/><Relationship Id="rId7" Type="http://schemas.openxmlformats.org/officeDocument/2006/relationships/hyperlink" Target="https://www.matematikabg.se/larare/Arbetsblad.html"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hyperlink" Target="https://www.youtube.com/watch?v=MqZZpdTryj8" TargetMode="External"/><Relationship Id="rId5" Type="http://schemas.openxmlformats.org/officeDocument/2006/relationships/hyperlink" Target="https://www.willo.se/" TargetMode="External"/><Relationship Id="rId10" Type="http://schemas.openxmlformats.org/officeDocument/2006/relationships/hyperlink" Target="https://www.matematikxyz.com/larare/ewExternalFiles/Y%20AB%2048%20Hur%20stor%20ar%20volymen%20%28II%29%20v-1.pdf" TargetMode="External"/><Relationship Id="rId4" Type="http://schemas.openxmlformats.org/officeDocument/2006/relationships/hyperlink" Target="https://play.regionkronoberg.se/" TargetMode="External"/><Relationship Id="rId9" Type="http://schemas.openxmlformats.org/officeDocument/2006/relationships/hyperlink" Target="https://www.matematikabg.se/larare/ewExternalFiles/G%20AB%2073%20Volym%20v-1.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8" Type="http://schemas.openxmlformats.org/officeDocument/2006/relationships/hyperlink" Target="https://www.gapminder.org/videos/how-not-to-be-ignorant-about-the-world/" TargetMode="External"/><Relationship Id="rId13" Type="http://schemas.openxmlformats.org/officeDocument/2006/relationships/hyperlink" Target="https://www.gapminder.org/tools/#$chart-type=linechart&amp;url=v2" TargetMode="External"/><Relationship Id="rId18" Type="http://schemas.openxmlformats.org/officeDocument/2006/relationships/hyperlink" Target="https://www.matematikxyz.com/larare/ewExternalFiles/X%20AB%20104%20Medelvarde%2C%20typvarde%20och%20median%20v-1.pdf" TargetMode="External"/><Relationship Id="rId3" Type="http://schemas.openxmlformats.org/officeDocument/2006/relationships/image" Target="../media/image5.png"/><Relationship Id="rId7" Type="http://schemas.openxmlformats.org/officeDocument/2006/relationships/hyperlink" Target="http://www.motnyahojder.com/makeitcount" TargetMode="External"/><Relationship Id="rId12" Type="http://schemas.openxmlformats.org/officeDocument/2006/relationships/hyperlink" Target="https://www.gapminder.org/tools/#$chart-type=bubbles&amp;url=v2" TargetMode="External"/><Relationship Id="rId17" Type="http://schemas.openxmlformats.org/officeDocument/2006/relationships/hyperlink" Target="https://www.matematikabg.se/larare/ewExternalFiles/B%20AB%2026%20Linjediagram%20och%20cirkeldiagram%20v-1.pdf" TargetMode="External"/><Relationship Id="rId2" Type="http://schemas.openxmlformats.org/officeDocument/2006/relationships/notesSlide" Target="../notesSlides/notesSlide42.xml"/><Relationship Id="rId16" Type="http://schemas.openxmlformats.org/officeDocument/2006/relationships/hyperlink" Target="https://www.matematikxyz.com/larare/Arbetsblad.html" TargetMode="External"/><Relationship Id="rId1" Type="http://schemas.openxmlformats.org/officeDocument/2006/relationships/slideLayout" Target="../slideLayouts/slideLayout3.xml"/><Relationship Id="rId6" Type="http://schemas.openxmlformats.org/officeDocument/2006/relationships/hyperlink" Target="https://www.gapminder.org/resources/" TargetMode="External"/><Relationship Id="rId11" Type="http://schemas.openxmlformats.org/officeDocument/2006/relationships/hyperlink" Target="https://www.gapminder.org/videos/dont-panic-end-poverty/" TargetMode="External"/><Relationship Id="rId5" Type="http://schemas.openxmlformats.org/officeDocument/2006/relationships/hyperlink" Target="https://upgrader.gapminder.org/sv/t/fn-s-globala-mal?tab=l" TargetMode="External"/><Relationship Id="rId15" Type="http://schemas.openxmlformats.org/officeDocument/2006/relationships/hyperlink" Target="https://www.matematikabg.se/larare/Arbetsblad.html" TargetMode="External"/><Relationship Id="rId10" Type="http://schemas.openxmlformats.org/officeDocument/2006/relationships/hyperlink" Target="https://www.gapminder.org/videos/where-do-people-live/" TargetMode="External"/><Relationship Id="rId4" Type="http://schemas.openxmlformats.org/officeDocument/2006/relationships/hyperlink" Target="https://play.regionkronoberg.se/" TargetMode="External"/><Relationship Id="rId9" Type="http://schemas.openxmlformats.org/officeDocument/2006/relationships/hyperlink" Target="https://www.gapminder.org/videos/population-growth-explained-with-ikea-boxes/" TargetMode="External"/><Relationship Id="rId14" Type="http://schemas.openxmlformats.org/officeDocument/2006/relationships/hyperlink" Target="https://www.tylervigen.com/spurious-correlations"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sv.mathigon.org/" TargetMode="External"/><Relationship Id="rId3" Type="http://schemas.openxmlformats.org/officeDocument/2006/relationships/image" Target="../media/image5.png"/><Relationship Id="rId7" Type="http://schemas.openxmlformats.org/officeDocument/2006/relationships/hyperlink" Target="https://play.regionkronoberg.se/"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hyperlink" Target="https://avmedia.kronoberg.se/lana-teknik/" TargetMode="External"/><Relationship Id="rId5" Type="http://schemas.openxmlformats.org/officeDocument/2006/relationships/hyperlink" Target="https://avmedia.kronoberg.se/" TargetMode="External"/><Relationship Id="rId4" Type="http://schemas.openxmlformats.org/officeDocument/2006/relationships/hyperlink" Target="https://motnyahojder.com/" TargetMode="External"/><Relationship Id="rId9" Type="http://schemas.openxmlformats.org/officeDocument/2006/relationships/hyperlink" Target="https://www.gothiakompetens.se/digitala-verktyg"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subTitle" idx="1"/>
          </p:nvPr>
        </p:nvSpPr>
        <p:spPr>
          <a:xfrm>
            <a:off x="819150" y="4686445"/>
            <a:ext cx="9458705" cy="604837"/>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2"/>
              </a:buClr>
              <a:buSzPts val="2000"/>
              <a:buNone/>
            </a:pPr>
            <a:r>
              <a:rPr lang="sv-SE" sz="2000" b="1"/>
              <a:t>MAKE IT COUNT - LÄRARPRESENTATION</a:t>
            </a:r>
            <a:endParaRPr/>
          </a:p>
        </p:txBody>
      </p:sp>
      <p:pic>
        <p:nvPicPr>
          <p:cNvPr id="60" name="Google Shape;60;p13"/>
          <p:cNvPicPr preferRelativeResize="0"/>
          <p:nvPr/>
        </p:nvPicPr>
        <p:blipFill rotWithShape="1">
          <a:blip r:embed="rId3">
            <a:alphaModFix/>
          </a:blip>
          <a:srcRect/>
          <a:stretch/>
        </p:blipFill>
        <p:spPr>
          <a:xfrm>
            <a:off x="8941638" y="6085783"/>
            <a:ext cx="1108373" cy="432779"/>
          </a:xfrm>
          <a:prstGeom prst="rect">
            <a:avLst/>
          </a:prstGeom>
          <a:noFill/>
          <a:ln>
            <a:noFill/>
          </a:ln>
        </p:spPr>
      </p:pic>
      <p:pic>
        <p:nvPicPr>
          <p:cNvPr id="61" name="Google Shape;61;p13"/>
          <p:cNvPicPr preferRelativeResize="0"/>
          <p:nvPr/>
        </p:nvPicPr>
        <p:blipFill rotWithShape="1">
          <a:blip r:embed="rId4">
            <a:alphaModFix/>
          </a:blip>
          <a:srcRect/>
          <a:stretch/>
        </p:blipFill>
        <p:spPr>
          <a:xfrm>
            <a:off x="819150" y="1236575"/>
            <a:ext cx="7289831" cy="30126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2"/>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47" name="Google Shape;147;p22"/>
          <p:cNvSpPr txBox="1">
            <a:spLocks noGrp="1"/>
          </p:cNvSpPr>
          <p:nvPr>
            <p:ph type="body" idx="1"/>
          </p:nvPr>
        </p:nvSpPr>
        <p:spPr>
          <a:xfrm>
            <a:off x="789825" y="1737250"/>
            <a:ext cx="11213700" cy="5120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sv-SE" sz="1400"/>
              <a:t>Länk till ny filmplattform: </a:t>
            </a:r>
            <a:r>
              <a:rPr lang="sv-SE" sz="1400" u="sng">
                <a:solidFill>
                  <a:schemeClr val="lt2"/>
                </a:solidFill>
                <a:hlinkClick r:id="rId4">
                  <a:extLst>
                    <a:ext uri="{A12FA001-AC4F-418D-AE19-62706E023703}">
                      <ahyp:hlinkClr xmlns:ahyp="http://schemas.microsoft.com/office/drawing/2018/hyperlinkcolor" val="tx"/>
                    </a:ext>
                  </a:extLst>
                </a:hlinkClick>
              </a:rPr>
              <a:t>https://play.regionkronoberg.se/</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IKEA MUSEUM: </a:t>
            </a:r>
            <a:r>
              <a:rPr lang="sv-SE" sz="1400" u="sng">
                <a:solidFill>
                  <a:schemeClr val="lt2"/>
                </a:solidFill>
                <a:hlinkClick r:id="rId5">
                  <a:extLst>
                    <a:ext uri="{A12FA001-AC4F-418D-AE19-62706E023703}">
                      <ahyp:hlinkClr xmlns:ahyp="http://schemas.microsoft.com/office/drawing/2018/hyperlinkcolor" val="tx"/>
                    </a:ext>
                  </a:extLst>
                </a:hlinkClick>
              </a:rPr>
              <a:t>https://ikeamuseum.com/sv/</a:t>
            </a:r>
            <a:endParaRPr sz="1400"/>
          </a:p>
          <a:p>
            <a:pPr marL="0" lvl="0" indent="0" algn="l" rtl="0">
              <a:lnSpc>
                <a:spcPct val="115000"/>
              </a:lnSpc>
              <a:spcBef>
                <a:spcPts val="0"/>
              </a:spcBef>
              <a:spcAft>
                <a:spcPts val="0"/>
              </a:spcAft>
              <a:buClr>
                <a:schemeClr val="dk1"/>
              </a:buClr>
              <a:buSzPts val="1100"/>
              <a:buFont typeface="Arial"/>
              <a:buNone/>
            </a:pPr>
            <a:r>
              <a:rPr lang="sv-SE" sz="1400"/>
              <a:t>Lotta Kulhorn: </a:t>
            </a:r>
            <a:r>
              <a:rPr lang="sv-SE" sz="1400" u="sng">
                <a:solidFill>
                  <a:schemeClr val="lt2"/>
                </a:solidFill>
                <a:hlinkClick r:id="rId6">
                  <a:extLst>
                    <a:ext uri="{A12FA001-AC4F-418D-AE19-62706E023703}">
                      <ahyp:hlinkClr xmlns:ahyp="http://schemas.microsoft.com/office/drawing/2018/hyperlinkcolor" val="tx"/>
                    </a:ext>
                  </a:extLst>
                </a:hlinkClick>
              </a:rPr>
              <a:t>https://kuhlhorn.se/</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Mathigon - Fibonacci</a:t>
            </a:r>
            <a:endParaRPr sz="1400"/>
          </a:p>
          <a:p>
            <a:pPr marL="0" lvl="0" indent="0" algn="l" rtl="0">
              <a:lnSpc>
                <a:spcPct val="115000"/>
              </a:lnSpc>
              <a:spcBef>
                <a:spcPts val="0"/>
              </a:spcBef>
              <a:spcAft>
                <a:spcPts val="0"/>
              </a:spcAft>
              <a:buClr>
                <a:schemeClr val="dk1"/>
              </a:buClr>
              <a:buSzPts val="1100"/>
              <a:buFont typeface="Arial"/>
              <a:buNone/>
            </a:pPr>
            <a:r>
              <a:rPr lang="sv-SE" sz="1400" u="sng">
                <a:solidFill>
                  <a:schemeClr val="lt2"/>
                </a:solidFill>
                <a:hlinkClick r:id="rId7">
                  <a:extLst>
                    <a:ext uri="{A12FA001-AC4F-418D-AE19-62706E023703}">
                      <ahyp:hlinkClr xmlns:ahyp="http://schemas.microsoft.com/office/drawing/2018/hyperlinkcolor" val="tx"/>
                    </a:ext>
                  </a:extLst>
                </a:hlinkClick>
              </a:rPr>
              <a:t>https://sv.mathigon.org/course/sequences/fibonacci</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Skolplus</a:t>
            </a:r>
            <a:endParaRPr sz="1400"/>
          </a:p>
          <a:p>
            <a:pPr marL="0" lvl="0" indent="0" algn="l" rtl="0">
              <a:lnSpc>
                <a:spcPct val="115000"/>
              </a:lnSpc>
              <a:spcBef>
                <a:spcPts val="0"/>
              </a:spcBef>
              <a:spcAft>
                <a:spcPts val="0"/>
              </a:spcAft>
              <a:buClr>
                <a:schemeClr val="dk1"/>
              </a:buClr>
              <a:buSzPts val="1100"/>
              <a:buFont typeface="Arial"/>
              <a:buNone/>
            </a:pPr>
            <a:r>
              <a:rPr lang="sv-SE" sz="1400" u="sng">
                <a:solidFill>
                  <a:schemeClr val="lt2"/>
                </a:solidFill>
                <a:hlinkClick r:id="rId8">
                  <a:extLst>
                    <a:ext uri="{A12FA001-AC4F-418D-AE19-62706E023703}">
                      <ahyp:hlinkClr xmlns:ahyp="http://schemas.microsoft.com/office/drawing/2018/hyperlinkcolor" val="tx"/>
                    </a:ext>
                  </a:extLst>
                </a:hlinkClick>
              </a:rPr>
              <a:t>https://avmedia.kronoberg.se/resurser/skolplus/</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Skapa mönsterrapporter i Skolplus:</a:t>
            </a:r>
            <a:endParaRPr sz="1400"/>
          </a:p>
          <a:p>
            <a:pPr marL="0" lvl="0" indent="0" algn="l" rtl="0">
              <a:lnSpc>
                <a:spcPct val="115000"/>
              </a:lnSpc>
              <a:spcBef>
                <a:spcPts val="0"/>
              </a:spcBef>
              <a:spcAft>
                <a:spcPts val="0"/>
              </a:spcAft>
              <a:buClr>
                <a:schemeClr val="dk1"/>
              </a:buClr>
              <a:buSzPts val="1100"/>
              <a:buFont typeface="Arial"/>
              <a:buNone/>
            </a:pPr>
            <a:r>
              <a:rPr lang="sv-SE" sz="1400" u="sng">
                <a:solidFill>
                  <a:schemeClr val="lt2"/>
                </a:solidFill>
                <a:hlinkClick r:id="rId9">
                  <a:extLst>
                    <a:ext uri="{A12FA001-AC4F-418D-AE19-62706E023703}">
                      <ahyp:hlinkClr xmlns:ahyp="http://schemas.microsoft.com/office/drawing/2018/hyperlinkcolor" val="tx"/>
                    </a:ext>
                  </a:extLst>
                </a:hlinkClick>
              </a:rPr>
              <a:t>https://skolplus.se/teacher/doc?doc=bild/pix/PIX1_skapamoenster.pdf</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M.C Escher</a:t>
            </a:r>
            <a:endParaRPr sz="1400"/>
          </a:p>
          <a:p>
            <a:pPr marL="0" lvl="0" indent="0" algn="l" rtl="0">
              <a:lnSpc>
                <a:spcPct val="115000"/>
              </a:lnSpc>
              <a:spcBef>
                <a:spcPts val="0"/>
              </a:spcBef>
              <a:spcAft>
                <a:spcPts val="0"/>
              </a:spcAft>
              <a:buClr>
                <a:schemeClr val="dk1"/>
              </a:buClr>
              <a:buSzPts val="1100"/>
              <a:buFont typeface="Arial"/>
              <a:buNone/>
            </a:pPr>
            <a:r>
              <a:rPr lang="sv-SE" sz="1400" u="sng">
                <a:solidFill>
                  <a:schemeClr val="lt2"/>
                </a:solidFill>
                <a:hlinkClick r:id="rId10">
                  <a:extLst>
                    <a:ext uri="{A12FA001-AC4F-418D-AE19-62706E023703}">
                      <ahyp:hlinkClr xmlns:ahyp="http://schemas.microsoft.com/office/drawing/2018/hyperlinkcolor" val="tx"/>
                    </a:ext>
                  </a:extLst>
                </a:hlinkClick>
              </a:rPr>
              <a:t>https://mcescher.com/gallery/</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Tessellering i Skolplus:</a:t>
            </a:r>
            <a:endParaRPr sz="1400"/>
          </a:p>
          <a:p>
            <a:pPr marL="0" lvl="0" indent="0" algn="l" rtl="0">
              <a:lnSpc>
                <a:spcPct val="115000"/>
              </a:lnSpc>
              <a:spcBef>
                <a:spcPts val="0"/>
              </a:spcBef>
              <a:spcAft>
                <a:spcPts val="0"/>
              </a:spcAft>
              <a:buClr>
                <a:schemeClr val="dk1"/>
              </a:buClr>
              <a:buSzPts val="1100"/>
              <a:buFont typeface="Arial"/>
              <a:buNone/>
            </a:pPr>
            <a:r>
              <a:rPr lang="sv-SE" sz="1400" u="sng">
                <a:solidFill>
                  <a:schemeClr val="lt2"/>
                </a:solidFill>
                <a:hlinkClick r:id="rId11">
                  <a:extLst>
                    <a:ext uri="{A12FA001-AC4F-418D-AE19-62706E023703}">
                      <ahyp:hlinkClr xmlns:ahyp="http://schemas.microsoft.com/office/drawing/2018/hyperlinkcolor" val="tx"/>
                    </a:ext>
                  </a:extLst>
                </a:hlinkClick>
              </a:rPr>
              <a:t>https://skolplus.se/lessons/197</a:t>
            </a:r>
            <a:endParaRPr sz="1400"/>
          </a:p>
          <a:p>
            <a:pPr marL="0" lvl="0" indent="0" algn="l" rtl="0">
              <a:lnSpc>
                <a:spcPct val="115000"/>
              </a:lnSpc>
              <a:spcBef>
                <a:spcPts val="0"/>
              </a:spcBef>
              <a:spcAft>
                <a:spcPts val="0"/>
              </a:spcAft>
              <a:buClr>
                <a:schemeClr val="dk1"/>
              </a:buClr>
              <a:buSzPts val="1100"/>
              <a:buFont typeface="Arial"/>
              <a:buNone/>
            </a:pPr>
            <a:endParaRPr sz="1400"/>
          </a:p>
        </p:txBody>
      </p:sp>
      <p:sp>
        <p:nvSpPr>
          <p:cNvPr id="148" name="Google Shape;148;p22"/>
          <p:cNvSpPr txBox="1"/>
          <p:nvPr/>
        </p:nvSpPr>
        <p:spPr>
          <a:xfrm>
            <a:off x="693500" y="926625"/>
            <a:ext cx="111045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sv-SE" sz="3600" b="1" i="0" u="none" strike="noStrike" cap="none">
                <a:solidFill>
                  <a:schemeClr val="lt2"/>
                </a:solidFill>
                <a:latin typeface="Arial"/>
                <a:ea typeface="Arial"/>
                <a:cs typeface="Arial"/>
                <a:sym typeface="Arial"/>
              </a:rPr>
              <a:t>Uppdrag 1: Resurser</a:t>
            </a:r>
            <a:endParaRPr sz="3600" b="1" i="0" u="none" strike="noStrike" cap="none">
              <a:solidFill>
                <a:schemeClr val="lt2"/>
              </a:solidFill>
              <a:latin typeface="Arial"/>
              <a:ea typeface="Arial"/>
              <a:cs typeface="Arial"/>
              <a:sym typeface="Arial"/>
            </a:endParaRPr>
          </a:p>
        </p:txBody>
      </p:sp>
      <p:sp>
        <p:nvSpPr>
          <p:cNvPr id="149" name="Google Shape;149;p22"/>
          <p:cNvSpPr txBox="1"/>
          <p:nvPr/>
        </p:nvSpPr>
        <p:spPr>
          <a:xfrm>
            <a:off x="7091875" y="1803150"/>
            <a:ext cx="3621300" cy="3508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sv-SE" b="1">
                <a:solidFill>
                  <a:schemeClr val="dk1"/>
                </a:solidFill>
              </a:rPr>
              <a:t>Fokusmatte 5 min:</a:t>
            </a:r>
            <a:endParaRPr b="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sv-SE">
                <a:solidFill>
                  <a:schemeClr val="dk1"/>
                </a:solidFill>
              </a:rPr>
              <a:t>Nivå 1: </a:t>
            </a:r>
            <a:endParaRPr>
              <a:solidFill>
                <a:schemeClr val="dk1"/>
              </a:solidFill>
            </a:endParaRPr>
          </a:p>
          <a:p>
            <a:pPr marL="0" lvl="0" indent="0" algn="l" rtl="0">
              <a:spcBef>
                <a:spcPts val="0"/>
              </a:spcBef>
              <a:spcAft>
                <a:spcPts val="0"/>
              </a:spcAft>
              <a:buNone/>
            </a:pPr>
            <a:r>
              <a:rPr lang="sv-SE">
                <a:solidFill>
                  <a:schemeClr val="dk1"/>
                </a:solidFill>
              </a:rPr>
              <a:t>Arbetsblad (Alfa Beta Gamma)</a:t>
            </a:r>
            <a:endParaRPr>
              <a:solidFill>
                <a:schemeClr val="dk1"/>
              </a:solidFill>
            </a:endParaRPr>
          </a:p>
          <a:p>
            <a:pPr marL="0" lvl="0" indent="0" algn="l" rtl="0">
              <a:spcBef>
                <a:spcPts val="0"/>
              </a:spcBef>
              <a:spcAft>
                <a:spcPts val="0"/>
              </a:spcAft>
              <a:buNone/>
            </a:pPr>
            <a:r>
              <a:rPr lang="sv-SE" u="sng">
                <a:solidFill>
                  <a:schemeClr val="hlink"/>
                </a:solidFill>
                <a:hlinkClick r:id="rId12"/>
              </a:rPr>
              <a:t>https://www.matematikabg.se/larare/Arbetsblad.html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sv-SE">
                <a:solidFill>
                  <a:schemeClr val="dk1"/>
                </a:solidFill>
              </a:rPr>
              <a:t>Nivå 2: </a:t>
            </a:r>
            <a:endParaRPr>
              <a:solidFill>
                <a:schemeClr val="dk1"/>
              </a:solidFill>
            </a:endParaRPr>
          </a:p>
          <a:p>
            <a:pPr marL="0" lvl="0" indent="0" algn="l" rtl="0">
              <a:spcBef>
                <a:spcPts val="0"/>
              </a:spcBef>
              <a:spcAft>
                <a:spcPts val="0"/>
              </a:spcAft>
              <a:buNone/>
            </a:pPr>
            <a:r>
              <a:rPr lang="sv-SE">
                <a:solidFill>
                  <a:schemeClr val="dk1"/>
                </a:solidFill>
              </a:rPr>
              <a:t>Arbetsblad (X Y Z)</a:t>
            </a:r>
            <a:endParaRPr>
              <a:solidFill>
                <a:schemeClr val="dk1"/>
              </a:solidFill>
            </a:endParaRPr>
          </a:p>
          <a:p>
            <a:pPr marL="0" lvl="0" indent="0" algn="l" rtl="0">
              <a:spcBef>
                <a:spcPts val="0"/>
              </a:spcBef>
              <a:spcAft>
                <a:spcPts val="0"/>
              </a:spcAft>
              <a:buNone/>
            </a:pPr>
            <a:r>
              <a:rPr lang="sv-SE" u="sng">
                <a:solidFill>
                  <a:schemeClr val="hlink"/>
                </a:solidFill>
                <a:hlinkClick r:id="rId13"/>
              </a:rPr>
              <a:t>https://www.matematikxyz.com/larare/Arbetsblad.html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sv-SE">
                <a:solidFill>
                  <a:schemeClr val="dk1"/>
                </a:solidFill>
              </a:rPr>
              <a:t>Välj egna eller våra utvalda arbetsblad:</a:t>
            </a:r>
            <a:endParaRPr>
              <a:solidFill>
                <a:schemeClr val="dk1"/>
              </a:solidFill>
            </a:endParaRPr>
          </a:p>
          <a:p>
            <a:pPr marL="0" lvl="0" indent="0" algn="l" rtl="0">
              <a:spcBef>
                <a:spcPts val="0"/>
              </a:spcBef>
              <a:spcAft>
                <a:spcPts val="0"/>
              </a:spcAft>
              <a:buNone/>
            </a:pPr>
            <a:r>
              <a:rPr lang="sv-SE" u="sng">
                <a:solidFill>
                  <a:schemeClr val="hlink"/>
                </a:solidFill>
                <a:hlinkClick r:id="rId14"/>
              </a:rPr>
              <a:t>Nivå 1</a:t>
            </a:r>
            <a:endParaRPr>
              <a:solidFill>
                <a:schemeClr val="dk1"/>
              </a:solidFill>
            </a:endParaRPr>
          </a:p>
          <a:p>
            <a:pPr marL="0" lvl="0" indent="0" algn="l" rtl="0">
              <a:spcBef>
                <a:spcPts val="0"/>
              </a:spcBef>
              <a:spcAft>
                <a:spcPts val="0"/>
              </a:spcAft>
              <a:buNone/>
            </a:pPr>
            <a:r>
              <a:rPr lang="sv-SE" u="sng">
                <a:solidFill>
                  <a:schemeClr val="hlink"/>
                </a:solidFill>
                <a:hlinkClick r:id="rId15"/>
              </a:rPr>
              <a:t>Nivå 2</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3"/>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6" name="Google Shape;156;p23"/>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57" name="Google Shape;157;p23"/>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a:solidFill>
                  <a:schemeClr val="lt2"/>
                </a:solidFill>
              </a:rPr>
              <a:t>UPPDRAG 2</a:t>
            </a:r>
            <a:r>
              <a:rPr lang="sv-SE" sz="2400" b="1" i="0" u="none" strike="noStrike" cap="none">
                <a:solidFill>
                  <a:schemeClr val="lt2"/>
                </a:solidFill>
                <a:latin typeface="Arial"/>
                <a:ea typeface="Arial"/>
                <a:cs typeface="Arial"/>
                <a:sym typeface="Arial"/>
              </a:rPr>
              <a:t>: </a:t>
            </a:r>
            <a:r>
              <a:rPr lang="sv-SE" sz="2400" b="1">
                <a:solidFill>
                  <a:schemeClr val="lt2"/>
                </a:solidFill>
              </a:rPr>
              <a:t>KRYPTO MED COMBITECH</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500" b="1">
              <a:solidFill>
                <a:schemeClr val="lt2"/>
              </a:solidFill>
            </a:endParaRPr>
          </a:p>
        </p:txBody>
      </p:sp>
      <p:pic>
        <p:nvPicPr>
          <p:cNvPr id="158" name="Google Shape;158;p23" title="Uppdrag 2.png"/>
          <p:cNvPicPr preferRelativeResize="0"/>
          <p:nvPr/>
        </p:nvPicPr>
        <p:blipFill>
          <a:blip r:embed="rId4">
            <a:alphaModFix/>
          </a:blip>
          <a:stretch>
            <a:fillRect/>
          </a:stretch>
        </p:blipFill>
        <p:spPr>
          <a:xfrm>
            <a:off x="535563" y="823513"/>
            <a:ext cx="3648475" cy="5211174"/>
          </a:xfrm>
          <a:prstGeom prst="rect">
            <a:avLst/>
          </a:prstGeom>
          <a:noFill/>
          <a:ln>
            <a:noFill/>
          </a:ln>
        </p:spPr>
      </p:pic>
      <p:sp>
        <p:nvSpPr>
          <p:cNvPr id="159" name="Google Shape;159;p23"/>
          <p:cNvSpPr txBox="1">
            <a:spLocks noGrp="1"/>
          </p:cNvSpPr>
          <p:nvPr>
            <p:ph type="body" idx="1"/>
          </p:nvPr>
        </p:nvSpPr>
        <p:spPr>
          <a:xfrm>
            <a:off x="5157025" y="1514774"/>
            <a:ext cx="6279000" cy="4292100"/>
          </a:xfrm>
          <a:prstGeom prst="rect">
            <a:avLst/>
          </a:prstGeom>
          <a:noFill/>
          <a:ln>
            <a:noFill/>
          </a:ln>
        </p:spPr>
        <p:txBody>
          <a:bodyPr spcFirstLastPara="1" wrap="square" lIns="91425" tIns="45700" rIns="91425" bIns="45700" anchor="t" anchorCtr="0">
            <a:normAutofit/>
          </a:bodyPr>
          <a:lstStyle/>
          <a:p>
            <a:pPr marL="457200" lvl="0" indent="-360829" algn="l" rtl="0">
              <a:lnSpc>
                <a:spcPct val="115000"/>
              </a:lnSpc>
              <a:spcBef>
                <a:spcPts val="1000"/>
              </a:spcBef>
              <a:spcAft>
                <a:spcPts val="0"/>
              </a:spcAft>
              <a:buSzPts val="2082"/>
              <a:buChar char="•"/>
            </a:pPr>
            <a:r>
              <a:rPr lang="sv-SE" sz="2082"/>
              <a:t>Caesar-chiffer</a:t>
            </a:r>
            <a:endParaRPr sz="2082"/>
          </a:p>
          <a:p>
            <a:pPr marL="457200" lvl="0" indent="-360829" algn="l" rtl="0">
              <a:lnSpc>
                <a:spcPct val="115000"/>
              </a:lnSpc>
              <a:spcBef>
                <a:spcPts val="0"/>
              </a:spcBef>
              <a:spcAft>
                <a:spcPts val="0"/>
              </a:spcAft>
              <a:buSzPts val="2082"/>
              <a:buChar char="•"/>
            </a:pPr>
            <a:r>
              <a:rPr lang="sv-SE" sz="2082"/>
              <a:t>Polybius-chiffer</a:t>
            </a:r>
            <a:endParaRPr sz="2082"/>
          </a:p>
          <a:p>
            <a:pPr marL="457200" lvl="0" indent="-360829" algn="l" rtl="0">
              <a:lnSpc>
                <a:spcPct val="115000"/>
              </a:lnSpc>
              <a:spcBef>
                <a:spcPts val="0"/>
              </a:spcBef>
              <a:spcAft>
                <a:spcPts val="0"/>
              </a:spcAft>
              <a:buSzPts val="2082"/>
              <a:buChar char="•"/>
            </a:pPr>
            <a:r>
              <a:rPr lang="sv-SE" sz="2082"/>
              <a:t>Playfair-chiffer</a:t>
            </a:r>
            <a:endParaRPr sz="2082"/>
          </a:p>
          <a:p>
            <a:pPr marL="457200" lvl="0" indent="-360829" algn="l" rtl="0">
              <a:lnSpc>
                <a:spcPct val="115000"/>
              </a:lnSpc>
              <a:spcBef>
                <a:spcPts val="0"/>
              </a:spcBef>
              <a:spcAft>
                <a:spcPts val="0"/>
              </a:spcAft>
              <a:buSzPts val="2082"/>
              <a:buChar char="•"/>
            </a:pPr>
            <a:r>
              <a:rPr lang="sv-SE" sz="2082"/>
              <a:t>Yrkeskoppling till uppdrag 2</a:t>
            </a:r>
            <a:endParaRPr sz="2082"/>
          </a:p>
          <a:p>
            <a:pPr marL="457200" lvl="0" indent="0" algn="l" rtl="0">
              <a:lnSpc>
                <a:spcPct val="115000"/>
              </a:lnSpc>
              <a:spcBef>
                <a:spcPts val="1000"/>
              </a:spcBef>
              <a:spcAft>
                <a:spcPts val="0"/>
              </a:spcAft>
              <a:buNone/>
            </a:pPr>
            <a:endParaRPr sz="2082"/>
          </a:p>
          <a:p>
            <a:pPr marL="0" lvl="0" indent="0" algn="l" rtl="0">
              <a:lnSpc>
                <a:spcPct val="115000"/>
              </a:lnSpc>
              <a:spcBef>
                <a:spcPts val="1000"/>
              </a:spcBef>
              <a:spcAft>
                <a:spcPts val="0"/>
              </a:spcAft>
              <a:buNone/>
            </a:pPr>
            <a:endParaRPr sz="2082"/>
          </a:p>
          <a:p>
            <a:pPr marL="0" lvl="0" indent="0" algn="l" rtl="0">
              <a:lnSpc>
                <a:spcPct val="115000"/>
              </a:lnSpc>
              <a:spcBef>
                <a:spcPts val="1000"/>
              </a:spcBef>
              <a:spcAft>
                <a:spcPts val="0"/>
              </a:spcAft>
              <a:buNone/>
            </a:pPr>
            <a:endParaRPr sz="2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4"/>
          <p:cNvSpPr/>
          <p:nvPr/>
        </p:nvSpPr>
        <p:spPr>
          <a:xfrm>
            <a:off x="0" y="100"/>
            <a:ext cx="12192000" cy="9144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6" name="Google Shape;166;p24"/>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67" name="Google Shape;167;p24"/>
          <p:cNvSpPr txBox="1"/>
          <p:nvPr/>
        </p:nvSpPr>
        <p:spPr>
          <a:xfrm>
            <a:off x="0" y="238000"/>
            <a:ext cx="121920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a:solidFill>
                  <a:schemeClr val="lt1"/>
                </a:solidFill>
              </a:rPr>
              <a:t>UPPDRAG 2: JOBBANNONS &amp; DISKUSSIONSFRÅGOR </a:t>
            </a:r>
            <a:endParaRPr sz="2400" b="1">
              <a:solidFill>
                <a:schemeClr val="lt1"/>
              </a:solidFill>
            </a:endParaRPr>
          </a:p>
        </p:txBody>
      </p:sp>
      <p:sp>
        <p:nvSpPr>
          <p:cNvPr id="168" name="Google Shape;168;p24"/>
          <p:cNvSpPr txBox="1">
            <a:spLocks noGrp="1"/>
          </p:cNvSpPr>
          <p:nvPr>
            <p:ph type="body" idx="1"/>
          </p:nvPr>
        </p:nvSpPr>
        <p:spPr>
          <a:xfrm>
            <a:off x="7198475" y="1363675"/>
            <a:ext cx="4381200" cy="4064100"/>
          </a:xfrm>
          <a:prstGeom prst="rect">
            <a:avLst/>
          </a:prstGeom>
          <a:noFill/>
          <a:ln>
            <a:noFill/>
          </a:ln>
        </p:spPr>
        <p:txBody>
          <a:bodyPr spcFirstLastPara="1" wrap="square" lIns="91425" tIns="45700" rIns="91425" bIns="45700" anchor="t" anchorCtr="0">
            <a:noAutofit/>
          </a:bodyPr>
          <a:lstStyle/>
          <a:p>
            <a:pPr marL="457200" lvl="0" indent="-304800" algn="l" rtl="0">
              <a:spcBef>
                <a:spcPts val="1000"/>
              </a:spcBef>
              <a:spcAft>
                <a:spcPts val="0"/>
              </a:spcAft>
              <a:buSzPts val="1200"/>
              <a:buChar char="•"/>
            </a:pPr>
            <a:r>
              <a:rPr lang="sv-SE" sz="1500"/>
              <a:t>Vad tycker du verkar spännande med att jobba på Combitech?</a:t>
            </a:r>
            <a:endParaRPr sz="1500"/>
          </a:p>
          <a:p>
            <a:pPr marL="457200" lvl="0" indent="-304800" algn="l" rtl="0">
              <a:spcBef>
                <a:spcPts val="0"/>
              </a:spcBef>
              <a:spcAft>
                <a:spcPts val="0"/>
              </a:spcAft>
              <a:buSzPts val="1200"/>
              <a:buChar char="•"/>
            </a:pPr>
            <a:r>
              <a:rPr lang="sv-SE" sz="1500"/>
              <a:t>Varför tror du att det är viktigt att kunna kryptera meddelanden?</a:t>
            </a:r>
            <a:endParaRPr sz="1500"/>
          </a:p>
          <a:p>
            <a:pPr marL="457200" lvl="0" indent="-304800" algn="l" rtl="0">
              <a:spcBef>
                <a:spcPts val="0"/>
              </a:spcBef>
              <a:spcAft>
                <a:spcPts val="0"/>
              </a:spcAft>
              <a:buSzPts val="1200"/>
              <a:buChar char="•"/>
            </a:pPr>
            <a:r>
              <a:rPr lang="sv-SE" sz="1500"/>
              <a:t>På vilka andra platser i samhället tror du kryptering används?</a:t>
            </a:r>
            <a:endParaRPr sz="1500"/>
          </a:p>
          <a:p>
            <a:pPr marL="457200" lvl="0" indent="-304800" algn="l" rtl="0">
              <a:spcBef>
                <a:spcPts val="0"/>
              </a:spcBef>
              <a:spcAft>
                <a:spcPts val="0"/>
              </a:spcAft>
              <a:buSzPts val="1200"/>
              <a:buChar char="•"/>
            </a:pPr>
            <a:r>
              <a:rPr lang="sv-SE" sz="1500"/>
              <a:t>Hur kan matematik hjälpa oss att göra världen säkrare?</a:t>
            </a:r>
            <a:endParaRPr sz="1500"/>
          </a:p>
          <a:p>
            <a:pPr marL="457200" lvl="0" indent="-304800" algn="l" rtl="0">
              <a:spcBef>
                <a:spcPts val="0"/>
              </a:spcBef>
              <a:spcAft>
                <a:spcPts val="0"/>
              </a:spcAft>
              <a:buSzPts val="1200"/>
              <a:buChar char="•"/>
            </a:pPr>
            <a:r>
              <a:rPr lang="sv-SE" sz="1500"/>
              <a:t>Skulle du vilja jobba med att skydda information i framtiden? Varför/varför inte?</a:t>
            </a:r>
            <a:endParaRPr sz="1500"/>
          </a:p>
          <a:p>
            <a:pPr marL="457200" lvl="0" indent="-304800" algn="l" rtl="0">
              <a:spcBef>
                <a:spcPts val="0"/>
              </a:spcBef>
              <a:spcAft>
                <a:spcPts val="0"/>
              </a:spcAft>
              <a:buSzPts val="1200"/>
              <a:buChar char="•"/>
            </a:pPr>
            <a:r>
              <a:rPr lang="sv-SE" sz="1500"/>
              <a:t>Vad tror du krävs för att bli en bra problemlösare inom teknik och IT?</a:t>
            </a:r>
            <a:endParaRPr sz="1500"/>
          </a:p>
          <a:p>
            <a:pPr marL="457200" lvl="0" indent="-304800" algn="l" rtl="0">
              <a:spcBef>
                <a:spcPts val="0"/>
              </a:spcBef>
              <a:spcAft>
                <a:spcPts val="0"/>
              </a:spcAft>
              <a:buSzPts val="1200"/>
              <a:buChar char="•"/>
            </a:pPr>
            <a:r>
              <a:rPr lang="sv-SE" sz="1500"/>
              <a:t>När är det rätt/fel att bryta kryptering?</a:t>
            </a:r>
            <a:endParaRPr sz="1500"/>
          </a:p>
          <a:p>
            <a:pPr marL="457200" lvl="0" indent="-304800" algn="l" rtl="0">
              <a:spcBef>
                <a:spcPts val="0"/>
              </a:spcBef>
              <a:spcAft>
                <a:spcPts val="0"/>
              </a:spcAft>
              <a:buSzPts val="1200"/>
              <a:buChar char="•"/>
            </a:pPr>
            <a:r>
              <a:rPr lang="sv-SE" sz="1500"/>
              <a:t>Vad är intrång och vad är nödvändig dekryptering?</a:t>
            </a:r>
            <a:endParaRPr sz="1500"/>
          </a:p>
          <a:p>
            <a:pPr marL="457200" lvl="0" indent="-304800" algn="l" rtl="0">
              <a:spcBef>
                <a:spcPts val="0"/>
              </a:spcBef>
              <a:spcAft>
                <a:spcPts val="0"/>
              </a:spcAft>
              <a:buSzPts val="1200"/>
              <a:buChar char="•"/>
            </a:pPr>
            <a:r>
              <a:rPr lang="sv-SE" sz="1500"/>
              <a:t>Är det okej att logga in på kompisens mobiltelefon utan att fråga fast man vet koden? </a:t>
            </a:r>
            <a:endParaRPr sz="1500"/>
          </a:p>
          <a:p>
            <a:pPr marL="0" lvl="0" indent="0" algn="l" rtl="0">
              <a:spcBef>
                <a:spcPts val="1000"/>
              </a:spcBef>
              <a:spcAft>
                <a:spcPts val="0"/>
              </a:spcAft>
              <a:buNone/>
            </a:pPr>
            <a:endParaRPr sz="1500"/>
          </a:p>
        </p:txBody>
      </p:sp>
      <p:pic>
        <p:nvPicPr>
          <p:cNvPr id="169" name="Google Shape;169;p24" title="Uppdrag 2 Jobbannons.png"/>
          <p:cNvPicPr preferRelativeResize="0"/>
          <p:nvPr/>
        </p:nvPicPr>
        <p:blipFill>
          <a:blip r:embed="rId4">
            <a:alphaModFix/>
          </a:blip>
          <a:stretch>
            <a:fillRect/>
          </a:stretch>
        </p:blipFill>
        <p:spPr>
          <a:xfrm>
            <a:off x="646050" y="1152775"/>
            <a:ext cx="6134675" cy="5141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5"/>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6" name="Google Shape;176;p25"/>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77" name="Google Shape;177;p25"/>
          <p:cNvSpPr txBox="1">
            <a:spLocks noGrp="1"/>
          </p:cNvSpPr>
          <p:nvPr>
            <p:ph type="body" idx="1"/>
          </p:nvPr>
        </p:nvSpPr>
        <p:spPr>
          <a:xfrm>
            <a:off x="5406625" y="2987900"/>
            <a:ext cx="5750400" cy="27345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1000"/>
              </a:spcBef>
              <a:spcAft>
                <a:spcPts val="0"/>
              </a:spcAft>
              <a:buNone/>
            </a:pPr>
            <a:endParaRPr sz="2200"/>
          </a:p>
          <a:p>
            <a:pPr marL="228600" lvl="0" indent="-95250" algn="l" rtl="0">
              <a:lnSpc>
                <a:spcPct val="100000"/>
              </a:lnSpc>
              <a:spcBef>
                <a:spcPts val="1000"/>
              </a:spcBef>
              <a:spcAft>
                <a:spcPts val="0"/>
              </a:spcAft>
              <a:buClr>
                <a:schemeClr val="dk1"/>
              </a:buClr>
              <a:buSzPts val="2100"/>
              <a:buNone/>
            </a:pPr>
            <a:endParaRPr/>
          </a:p>
        </p:txBody>
      </p:sp>
      <p:sp>
        <p:nvSpPr>
          <p:cNvPr id="178" name="Google Shape;178;p25"/>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200"/>
              <a:buFont typeface="Arial"/>
              <a:buNone/>
            </a:pPr>
            <a:r>
              <a:rPr lang="sv-SE" sz="2400" b="1">
                <a:solidFill>
                  <a:schemeClr val="lt2"/>
                </a:solidFill>
              </a:rPr>
              <a:t>UPPDRAG 2</a:t>
            </a:r>
            <a:r>
              <a:rPr lang="sv-SE" sz="2400" b="1" i="0" u="none" strike="noStrike" cap="none">
                <a:solidFill>
                  <a:schemeClr val="lt2"/>
                </a:solidFill>
                <a:latin typeface="Arial"/>
                <a:ea typeface="Arial"/>
                <a:cs typeface="Arial"/>
                <a:sym typeface="Arial"/>
              </a:rPr>
              <a:t>: </a:t>
            </a:r>
            <a:r>
              <a:rPr lang="sv-SE" sz="2400" b="1">
                <a:solidFill>
                  <a:schemeClr val="lt2"/>
                </a:solidFill>
              </a:rPr>
              <a:t>CAESARCHIFFER</a:t>
            </a:r>
            <a:endParaRPr sz="2400" b="1">
              <a:solidFill>
                <a:schemeClr val="lt2"/>
              </a:solidFill>
            </a:endParaRPr>
          </a:p>
          <a:p>
            <a:pPr marL="0" marR="0" lvl="0" indent="0" algn="ctr" rtl="0">
              <a:lnSpc>
                <a:spcPct val="115000"/>
              </a:lnSpc>
              <a:spcBef>
                <a:spcPts val="0"/>
              </a:spcBef>
              <a:spcAft>
                <a:spcPts val="0"/>
              </a:spcAft>
              <a:buClr>
                <a:srgbClr val="000000"/>
              </a:buClr>
              <a:buSzPts val="3200"/>
              <a:buFont typeface="Arial"/>
              <a:buNone/>
            </a:pPr>
            <a:endParaRPr sz="2400">
              <a:solidFill>
                <a:schemeClr val="lt2"/>
              </a:solidFill>
            </a:endParaRPr>
          </a:p>
        </p:txBody>
      </p:sp>
      <p:pic>
        <p:nvPicPr>
          <p:cNvPr id="179" name="Google Shape;179;p25" title="snurran Maria.jpg"/>
          <p:cNvPicPr preferRelativeResize="0"/>
          <p:nvPr/>
        </p:nvPicPr>
        <p:blipFill rotWithShape="1">
          <a:blip r:embed="rId4">
            <a:alphaModFix/>
          </a:blip>
          <a:srcRect t="4962" r="32727" b="32766"/>
          <a:stretch/>
        </p:blipFill>
        <p:spPr>
          <a:xfrm>
            <a:off x="629700" y="856050"/>
            <a:ext cx="3460201" cy="4270423"/>
          </a:xfrm>
          <a:prstGeom prst="rect">
            <a:avLst/>
          </a:prstGeom>
          <a:noFill/>
          <a:ln>
            <a:noFill/>
          </a:ln>
        </p:spPr>
      </p:pic>
      <p:sp>
        <p:nvSpPr>
          <p:cNvPr id="180" name="Google Shape;180;p25"/>
          <p:cNvSpPr txBox="1">
            <a:spLocks noGrp="1"/>
          </p:cNvSpPr>
          <p:nvPr>
            <p:ph type="body" idx="1"/>
          </p:nvPr>
        </p:nvSpPr>
        <p:spPr>
          <a:xfrm>
            <a:off x="5561100" y="1619025"/>
            <a:ext cx="5750400" cy="2734500"/>
          </a:xfrm>
          <a:prstGeom prst="rect">
            <a:avLst/>
          </a:prstGeom>
          <a:noFill/>
          <a:ln>
            <a:noFill/>
          </a:ln>
        </p:spPr>
        <p:txBody>
          <a:bodyPr spcFirstLastPara="1" wrap="square" lIns="91425" tIns="45700" rIns="91425" bIns="45700" anchor="t" anchorCtr="0">
            <a:normAutofit/>
          </a:bodyPr>
          <a:lstStyle/>
          <a:p>
            <a:pPr marL="457200" lvl="0" indent="-336550" algn="l" rtl="0">
              <a:lnSpc>
                <a:spcPct val="115000"/>
              </a:lnSpc>
              <a:spcBef>
                <a:spcPts val="1000"/>
              </a:spcBef>
              <a:spcAft>
                <a:spcPts val="0"/>
              </a:spcAft>
              <a:buSzPts val="1700"/>
              <a:buChar char="•"/>
            </a:pPr>
            <a:r>
              <a:rPr lang="sv-SE" sz="1700"/>
              <a:t>Text</a:t>
            </a:r>
            <a:endParaRPr sz="1700"/>
          </a:p>
          <a:p>
            <a:pPr marL="457200" lvl="0" indent="-336550" algn="l" rtl="0">
              <a:lnSpc>
                <a:spcPct val="115000"/>
              </a:lnSpc>
              <a:spcBef>
                <a:spcPts val="1000"/>
              </a:spcBef>
              <a:spcAft>
                <a:spcPts val="0"/>
              </a:spcAft>
              <a:buSzPts val="1700"/>
              <a:buChar char="•"/>
            </a:pPr>
            <a:r>
              <a:rPr lang="sv-SE" sz="1700"/>
              <a:t>Text</a:t>
            </a:r>
            <a:endParaRPr sz="17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6"/>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7" name="Google Shape;187;p26"/>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88" name="Google Shape;188;p26"/>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200"/>
              <a:buFont typeface="Arial"/>
              <a:buNone/>
            </a:pPr>
            <a:r>
              <a:rPr lang="sv-SE" sz="2400" b="1">
                <a:solidFill>
                  <a:schemeClr val="lt2"/>
                </a:solidFill>
              </a:rPr>
              <a:t>UPPDRAG 2</a:t>
            </a:r>
            <a:r>
              <a:rPr lang="sv-SE" sz="2400" b="1" i="0" u="none" strike="noStrike" cap="none">
                <a:solidFill>
                  <a:schemeClr val="lt2"/>
                </a:solidFill>
                <a:latin typeface="Arial"/>
                <a:ea typeface="Arial"/>
                <a:cs typeface="Arial"/>
                <a:sym typeface="Arial"/>
              </a:rPr>
              <a:t>: </a:t>
            </a:r>
            <a:r>
              <a:rPr lang="sv-SE" sz="2400" b="1">
                <a:solidFill>
                  <a:schemeClr val="lt2"/>
                </a:solidFill>
              </a:rPr>
              <a:t>POLYBIUS-CHIFFER</a:t>
            </a:r>
            <a:endParaRPr sz="2400" b="1">
              <a:solidFill>
                <a:schemeClr val="lt2"/>
              </a:solidFill>
            </a:endParaRPr>
          </a:p>
          <a:p>
            <a:pPr marL="0" marR="0" lvl="0" indent="0" algn="ctr" rtl="0">
              <a:lnSpc>
                <a:spcPct val="115000"/>
              </a:lnSpc>
              <a:spcBef>
                <a:spcPts val="0"/>
              </a:spcBef>
              <a:spcAft>
                <a:spcPts val="0"/>
              </a:spcAft>
              <a:buClr>
                <a:srgbClr val="000000"/>
              </a:buClr>
              <a:buSzPts val="3200"/>
              <a:buFont typeface="Arial"/>
              <a:buNone/>
            </a:pPr>
            <a:endParaRPr sz="2400">
              <a:solidFill>
                <a:schemeClr val="lt2"/>
              </a:solidFill>
            </a:endParaRPr>
          </a:p>
        </p:txBody>
      </p:sp>
      <p:pic>
        <p:nvPicPr>
          <p:cNvPr id="189" name="Google Shape;189;p26" title="Uppdrag 2 Polybius-chiffer.png"/>
          <p:cNvPicPr preferRelativeResize="0"/>
          <p:nvPr/>
        </p:nvPicPr>
        <p:blipFill>
          <a:blip r:embed="rId4">
            <a:alphaModFix/>
          </a:blip>
          <a:stretch>
            <a:fillRect/>
          </a:stretch>
        </p:blipFill>
        <p:spPr>
          <a:xfrm>
            <a:off x="306363" y="1073624"/>
            <a:ext cx="4106874" cy="3208799"/>
          </a:xfrm>
          <a:prstGeom prst="rect">
            <a:avLst/>
          </a:prstGeom>
          <a:noFill/>
          <a:ln>
            <a:noFill/>
          </a:ln>
        </p:spPr>
      </p:pic>
      <p:sp>
        <p:nvSpPr>
          <p:cNvPr id="190" name="Google Shape;190;p26"/>
          <p:cNvSpPr txBox="1">
            <a:spLocks noGrp="1"/>
          </p:cNvSpPr>
          <p:nvPr>
            <p:ph type="body" idx="1"/>
          </p:nvPr>
        </p:nvSpPr>
        <p:spPr>
          <a:xfrm>
            <a:off x="5561100" y="1619025"/>
            <a:ext cx="5750400" cy="2734500"/>
          </a:xfrm>
          <a:prstGeom prst="rect">
            <a:avLst/>
          </a:prstGeom>
          <a:noFill/>
          <a:ln>
            <a:noFill/>
          </a:ln>
        </p:spPr>
        <p:txBody>
          <a:bodyPr spcFirstLastPara="1" wrap="square" lIns="91425" tIns="45700" rIns="91425" bIns="45700" anchor="t" anchorCtr="0">
            <a:normAutofit/>
          </a:bodyPr>
          <a:lstStyle/>
          <a:p>
            <a:pPr marL="457200" lvl="0" indent="-336550" algn="l" rtl="0">
              <a:lnSpc>
                <a:spcPct val="115000"/>
              </a:lnSpc>
              <a:spcBef>
                <a:spcPts val="1000"/>
              </a:spcBef>
              <a:spcAft>
                <a:spcPts val="0"/>
              </a:spcAft>
              <a:buSzPts val="1700"/>
              <a:buChar char="•"/>
            </a:pPr>
            <a:r>
              <a:rPr lang="sv-SE" sz="1700"/>
              <a:t>Text</a:t>
            </a:r>
            <a:endParaRPr sz="1700"/>
          </a:p>
          <a:p>
            <a:pPr marL="457200" lvl="0" indent="-336550" algn="l" rtl="0">
              <a:lnSpc>
                <a:spcPct val="115000"/>
              </a:lnSpc>
              <a:spcBef>
                <a:spcPts val="1000"/>
              </a:spcBef>
              <a:spcAft>
                <a:spcPts val="0"/>
              </a:spcAft>
              <a:buSzPts val="1700"/>
              <a:buChar char="•"/>
            </a:pPr>
            <a:r>
              <a:rPr lang="sv-SE" sz="1700"/>
              <a:t>Text</a:t>
            </a:r>
            <a:endParaRPr sz="17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7"/>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7" name="Google Shape;197;p27"/>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98" name="Google Shape;198;p27"/>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200"/>
              <a:buFont typeface="Arial"/>
              <a:buNone/>
            </a:pPr>
            <a:r>
              <a:rPr lang="sv-SE" sz="2400" b="1">
                <a:solidFill>
                  <a:schemeClr val="lt2"/>
                </a:solidFill>
              </a:rPr>
              <a:t>UPPDRAG 2</a:t>
            </a:r>
            <a:r>
              <a:rPr lang="sv-SE" sz="2400" b="1" i="0" u="none" strike="noStrike" cap="none">
                <a:solidFill>
                  <a:schemeClr val="lt2"/>
                </a:solidFill>
                <a:latin typeface="Arial"/>
                <a:ea typeface="Arial"/>
                <a:cs typeface="Arial"/>
                <a:sym typeface="Arial"/>
              </a:rPr>
              <a:t>: </a:t>
            </a:r>
            <a:r>
              <a:rPr lang="sv-SE" sz="2400" b="1">
                <a:solidFill>
                  <a:schemeClr val="lt2"/>
                </a:solidFill>
              </a:rPr>
              <a:t>PLAYFAIR-CHIFFER</a:t>
            </a:r>
            <a:endParaRPr sz="2400" b="1">
              <a:solidFill>
                <a:schemeClr val="lt2"/>
              </a:solidFill>
            </a:endParaRPr>
          </a:p>
          <a:p>
            <a:pPr marL="0" marR="0" lvl="0" indent="0" algn="ctr" rtl="0">
              <a:lnSpc>
                <a:spcPct val="115000"/>
              </a:lnSpc>
              <a:spcBef>
                <a:spcPts val="0"/>
              </a:spcBef>
              <a:spcAft>
                <a:spcPts val="0"/>
              </a:spcAft>
              <a:buClr>
                <a:srgbClr val="000000"/>
              </a:buClr>
              <a:buSzPts val="3200"/>
              <a:buFont typeface="Arial"/>
              <a:buNone/>
            </a:pPr>
            <a:endParaRPr sz="2400">
              <a:solidFill>
                <a:schemeClr val="lt2"/>
              </a:solidFill>
            </a:endParaRPr>
          </a:p>
        </p:txBody>
      </p:sp>
      <p:sp>
        <p:nvSpPr>
          <p:cNvPr id="199" name="Google Shape;199;p27"/>
          <p:cNvSpPr txBox="1">
            <a:spLocks noGrp="1"/>
          </p:cNvSpPr>
          <p:nvPr>
            <p:ph type="body" idx="1"/>
          </p:nvPr>
        </p:nvSpPr>
        <p:spPr>
          <a:xfrm>
            <a:off x="5561100" y="1293775"/>
            <a:ext cx="5750400" cy="2670600"/>
          </a:xfrm>
          <a:prstGeom prst="rect">
            <a:avLst/>
          </a:prstGeom>
          <a:noFill/>
          <a:ln>
            <a:noFill/>
          </a:ln>
        </p:spPr>
        <p:txBody>
          <a:bodyPr spcFirstLastPara="1" wrap="square" lIns="91425" tIns="45700" rIns="91425" bIns="45700" anchor="t" anchorCtr="0">
            <a:normAutofit/>
          </a:bodyPr>
          <a:lstStyle/>
          <a:p>
            <a:pPr marL="457200" lvl="0" indent="-336550" algn="l" rtl="0">
              <a:lnSpc>
                <a:spcPct val="115000"/>
              </a:lnSpc>
              <a:spcBef>
                <a:spcPts val="1000"/>
              </a:spcBef>
              <a:spcAft>
                <a:spcPts val="0"/>
              </a:spcAft>
              <a:buSzPts val="1700"/>
              <a:buChar char="•"/>
            </a:pPr>
            <a:r>
              <a:rPr lang="sv-SE" sz="1700"/>
              <a:t>Text</a:t>
            </a:r>
            <a:endParaRPr sz="1700"/>
          </a:p>
          <a:p>
            <a:pPr marL="457200" lvl="0" indent="-336550" algn="l" rtl="0">
              <a:lnSpc>
                <a:spcPct val="115000"/>
              </a:lnSpc>
              <a:spcBef>
                <a:spcPts val="1000"/>
              </a:spcBef>
              <a:spcAft>
                <a:spcPts val="0"/>
              </a:spcAft>
              <a:buSzPts val="1700"/>
              <a:buChar char="•"/>
            </a:pPr>
            <a:r>
              <a:rPr lang="sv-SE" sz="1700"/>
              <a:t>Text</a:t>
            </a:r>
            <a:endParaRPr sz="1700"/>
          </a:p>
          <a:p>
            <a:pPr marL="457200" lvl="0" indent="0" algn="l" rtl="0">
              <a:lnSpc>
                <a:spcPct val="115000"/>
              </a:lnSpc>
              <a:spcBef>
                <a:spcPts val="1000"/>
              </a:spcBef>
              <a:spcAft>
                <a:spcPts val="0"/>
              </a:spcAft>
              <a:buNone/>
            </a:pPr>
            <a:endParaRPr sz="1700"/>
          </a:p>
        </p:txBody>
      </p:sp>
      <p:pic>
        <p:nvPicPr>
          <p:cNvPr id="200" name="Google Shape;200;p27" title="Skärmbild 2025-08-12 092951.png"/>
          <p:cNvPicPr preferRelativeResize="0"/>
          <p:nvPr/>
        </p:nvPicPr>
        <p:blipFill>
          <a:blip r:embed="rId4">
            <a:alphaModFix/>
          </a:blip>
          <a:stretch>
            <a:fillRect/>
          </a:stretch>
        </p:blipFill>
        <p:spPr>
          <a:xfrm>
            <a:off x="654825" y="634325"/>
            <a:ext cx="3409950" cy="2428875"/>
          </a:xfrm>
          <a:prstGeom prst="rect">
            <a:avLst/>
          </a:prstGeom>
          <a:noFill/>
          <a:ln>
            <a:noFill/>
          </a:ln>
        </p:spPr>
      </p:pic>
      <p:pic>
        <p:nvPicPr>
          <p:cNvPr id="201" name="Google Shape;201;p27" title="Skärmbild 2025-08-12 093044.png"/>
          <p:cNvPicPr preferRelativeResize="0"/>
          <p:nvPr/>
        </p:nvPicPr>
        <p:blipFill>
          <a:blip r:embed="rId5">
            <a:alphaModFix/>
          </a:blip>
          <a:stretch>
            <a:fillRect/>
          </a:stretch>
        </p:blipFill>
        <p:spPr>
          <a:xfrm>
            <a:off x="1207960" y="3351275"/>
            <a:ext cx="2303687" cy="2734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8"/>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208" name="Google Shape;208;p28"/>
          <p:cNvSpPr txBox="1">
            <a:spLocks noGrp="1"/>
          </p:cNvSpPr>
          <p:nvPr>
            <p:ph type="body" idx="1"/>
          </p:nvPr>
        </p:nvSpPr>
        <p:spPr>
          <a:xfrm>
            <a:off x="789825" y="1696350"/>
            <a:ext cx="11213700" cy="5161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1100"/>
          </a:p>
          <a:p>
            <a:pPr marL="0" lvl="0" indent="0" algn="l" rtl="0">
              <a:lnSpc>
                <a:spcPct val="115000"/>
              </a:lnSpc>
              <a:spcBef>
                <a:spcPts val="0"/>
              </a:spcBef>
              <a:spcAft>
                <a:spcPts val="0"/>
              </a:spcAft>
              <a:buNone/>
            </a:pPr>
            <a:r>
              <a:rPr lang="sv-SE" sz="1400"/>
              <a:t>Länk till ny filmplattform: </a:t>
            </a:r>
            <a:r>
              <a:rPr lang="sv-SE" sz="1400" u="sng">
                <a:solidFill>
                  <a:schemeClr val="lt2"/>
                </a:solidFill>
                <a:hlinkClick r:id="rId4">
                  <a:extLst>
                    <a:ext uri="{A12FA001-AC4F-418D-AE19-62706E023703}">
                      <ahyp:hlinkClr xmlns:ahyp="http://schemas.microsoft.com/office/drawing/2018/hyperlinkcolor" val="tx"/>
                    </a:ext>
                  </a:extLst>
                </a:hlinkClick>
              </a:rPr>
              <a:t>https://play.regionkronoberg.se/</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sv-SE" sz="1400"/>
              <a:t>Combitech: </a:t>
            </a:r>
            <a:r>
              <a:rPr lang="sv-SE" sz="1400" u="sng">
                <a:solidFill>
                  <a:schemeClr val="hlink"/>
                </a:solidFill>
                <a:hlinkClick r:id="rId5"/>
              </a:rPr>
              <a:t>https://www.combitech.se/</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sv-SE" sz="1400"/>
              <a:t>Playfair-chiffer: </a:t>
            </a:r>
            <a:r>
              <a:rPr lang="sv-SE" sz="1400" u="sng">
                <a:solidFill>
                  <a:schemeClr val="hlink"/>
                </a:solidFill>
                <a:hlinkClick r:id="rId6"/>
              </a:rPr>
              <a:t>https://www.youtube.com/watch?v=-KjFbTK1IIw</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sv-SE" sz="1400"/>
              <a:t>Matematiskt kryptoäventyr</a:t>
            </a:r>
            <a:endParaRPr sz="1400"/>
          </a:p>
          <a:p>
            <a:pPr marL="0" lvl="0" indent="0" algn="l" rtl="0">
              <a:lnSpc>
                <a:spcPct val="115000"/>
              </a:lnSpc>
              <a:spcBef>
                <a:spcPts val="0"/>
              </a:spcBef>
              <a:spcAft>
                <a:spcPts val="0"/>
              </a:spcAft>
              <a:buNone/>
            </a:pPr>
            <a:r>
              <a:rPr lang="sv-SE" sz="1400"/>
              <a:t>Lös ett digitalt escape room med primtal: </a:t>
            </a:r>
            <a:r>
              <a:rPr lang="sv-SE" sz="1400" u="sng">
                <a:solidFill>
                  <a:schemeClr val="hlink"/>
                </a:solidFill>
                <a:hlinkClick r:id="rId7"/>
              </a:rPr>
              <a:t>https://prime-code-quest.lovable.app/</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sv-SE" sz="1400"/>
              <a:t>MSB/Totalförsvaret: </a:t>
            </a:r>
            <a:r>
              <a:rPr lang="sv-SE" sz="1400" u="sng">
                <a:solidFill>
                  <a:schemeClr val="hlink"/>
                </a:solidFill>
                <a:hlinkClick r:id="rId8"/>
              </a:rPr>
              <a:t>https://www.msb.se/</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sv-SE" sz="1400"/>
              <a:t>Hur starkt är mitt lösenord: </a:t>
            </a:r>
            <a:r>
              <a:rPr lang="sv-SE" sz="1400" u="sng">
                <a:solidFill>
                  <a:schemeClr val="hlink"/>
                </a:solidFill>
                <a:hlinkClick r:id="rId9"/>
              </a:rPr>
              <a:t>https://www.security.org/how-secure-is-my-password/</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endParaRPr sz="1400"/>
          </a:p>
        </p:txBody>
      </p:sp>
      <p:sp>
        <p:nvSpPr>
          <p:cNvPr id="209" name="Google Shape;209;p28"/>
          <p:cNvSpPr txBox="1"/>
          <p:nvPr/>
        </p:nvSpPr>
        <p:spPr>
          <a:xfrm>
            <a:off x="693500" y="926625"/>
            <a:ext cx="111045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sv-SE" sz="3600" b="1" i="0" u="none" strike="noStrike" cap="none">
                <a:solidFill>
                  <a:schemeClr val="lt2"/>
                </a:solidFill>
                <a:latin typeface="Arial"/>
                <a:ea typeface="Arial"/>
                <a:cs typeface="Arial"/>
                <a:sym typeface="Arial"/>
              </a:rPr>
              <a:t>Uppdrag </a:t>
            </a:r>
            <a:r>
              <a:rPr lang="sv-SE" sz="3600" b="1">
                <a:solidFill>
                  <a:schemeClr val="lt2"/>
                </a:solidFill>
              </a:rPr>
              <a:t>2</a:t>
            </a:r>
            <a:r>
              <a:rPr lang="sv-SE" sz="3600" b="1" i="0" u="none" strike="noStrike" cap="none">
                <a:solidFill>
                  <a:schemeClr val="lt2"/>
                </a:solidFill>
                <a:latin typeface="Arial"/>
                <a:ea typeface="Arial"/>
                <a:cs typeface="Arial"/>
                <a:sym typeface="Arial"/>
              </a:rPr>
              <a:t>: Resurser</a:t>
            </a:r>
            <a:endParaRPr sz="3600" b="1" i="0" u="none" strike="noStrike" cap="none">
              <a:solidFill>
                <a:schemeClr val="lt2"/>
              </a:solidFill>
              <a:latin typeface="Arial"/>
              <a:ea typeface="Arial"/>
              <a:cs typeface="Arial"/>
              <a:sym typeface="Arial"/>
            </a:endParaRPr>
          </a:p>
        </p:txBody>
      </p:sp>
      <p:sp>
        <p:nvSpPr>
          <p:cNvPr id="210" name="Google Shape;210;p28"/>
          <p:cNvSpPr txBox="1"/>
          <p:nvPr/>
        </p:nvSpPr>
        <p:spPr>
          <a:xfrm>
            <a:off x="7685175" y="1078875"/>
            <a:ext cx="3621300" cy="3508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sv-SE" b="1">
                <a:solidFill>
                  <a:schemeClr val="dk1"/>
                </a:solidFill>
              </a:rPr>
              <a:t>Fokusmatte 5 min:</a:t>
            </a:r>
            <a:endParaRPr b="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sv-SE">
                <a:solidFill>
                  <a:schemeClr val="dk1"/>
                </a:solidFill>
              </a:rPr>
              <a:t>Nivå 1: </a:t>
            </a:r>
            <a:endParaRPr>
              <a:solidFill>
                <a:schemeClr val="dk1"/>
              </a:solidFill>
            </a:endParaRPr>
          </a:p>
          <a:p>
            <a:pPr marL="0" lvl="0" indent="0" algn="l" rtl="0">
              <a:spcBef>
                <a:spcPts val="0"/>
              </a:spcBef>
              <a:spcAft>
                <a:spcPts val="0"/>
              </a:spcAft>
              <a:buNone/>
            </a:pPr>
            <a:r>
              <a:rPr lang="sv-SE">
                <a:solidFill>
                  <a:schemeClr val="dk1"/>
                </a:solidFill>
              </a:rPr>
              <a:t>Arbetsblad (Alfa Beta Gamma)</a:t>
            </a:r>
            <a:endParaRPr>
              <a:solidFill>
                <a:schemeClr val="dk1"/>
              </a:solidFill>
            </a:endParaRPr>
          </a:p>
          <a:p>
            <a:pPr marL="0" lvl="0" indent="0" algn="l" rtl="0">
              <a:spcBef>
                <a:spcPts val="0"/>
              </a:spcBef>
              <a:spcAft>
                <a:spcPts val="0"/>
              </a:spcAft>
              <a:buNone/>
            </a:pPr>
            <a:r>
              <a:rPr lang="sv-SE" u="sng">
                <a:solidFill>
                  <a:schemeClr val="hlink"/>
                </a:solidFill>
                <a:hlinkClick r:id="rId10"/>
              </a:rPr>
              <a:t>https://www.matematikabg.se/larare/Arbetsblad.html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sv-SE">
                <a:solidFill>
                  <a:schemeClr val="dk1"/>
                </a:solidFill>
              </a:rPr>
              <a:t>Nivå 2: </a:t>
            </a:r>
            <a:endParaRPr>
              <a:solidFill>
                <a:schemeClr val="dk1"/>
              </a:solidFill>
            </a:endParaRPr>
          </a:p>
          <a:p>
            <a:pPr marL="0" lvl="0" indent="0" algn="l" rtl="0">
              <a:spcBef>
                <a:spcPts val="0"/>
              </a:spcBef>
              <a:spcAft>
                <a:spcPts val="0"/>
              </a:spcAft>
              <a:buNone/>
            </a:pPr>
            <a:r>
              <a:rPr lang="sv-SE">
                <a:solidFill>
                  <a:schemeClr val="dk1"/>
                </a:solidFill>
              </a:rPr>
              <a:t>Arbetsblad (X Y Z)</a:t>
            </a:r>
            <a:endParaRPr>
              <a:solidFill>
                <a:schemeClr val="dk1"/>
              </a:solidFill>
            </a:endParaRPr>
          </a:p>
          <a:p>
            <a:pPr marL="0" lvl="0" indent="0" algn="l" rtl="0">
              <a:spcBef>
                <a:spcPts val="0"/>
              </a:spcBef>
              <a:spcAft>
                <a:spcPts val="0"/>
              </a:spcAft>
              <a:buNone/>
            </a:pPr>
            <a:r>
              <a:rPr lang="sv-SE" u="sng">
                <a:solidFill>
                  <a:schemeClr val="hlink"/>
                </a:solidFill>
                <a:hlinkClick r:id="rId11"/>
              </a:rPr>
              <a:t>https://www.matematikxyz.com/larare/Arbetsblad.html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sv-SE">
                <a:solidFill>
                  <a:schemeClr val="dk1"/>
                </a:solidFill>
              </a:rPr>
              <a:t>Välj egna eller våra utvalda arbetsblad:</a:t>
            </a:r>
            <a:endParaRPr>
              <a:solidFill>
                <a:schemeClr val="dk1"/>
              </a:solidFill>
            </a:endParaRPr>
          </a:p>
          <a:p>
            <a:pPr marL="0" lvl="0" indent="0" algn="l" rtl="0">
              <a:spcBef>
                <a:spcPts val="0"/>
              </a:spcBef>
              <a:spcAft>
                <a:spcPts val="0"/>
              </a:spcAft>
              <a:buNone/>
            </a:pPr>
            <a:r>
              <a:rPr lang="sv-SE" u="sng">
                <a:solidFill>
                  <a:schemeClr val="hlink"/>
                </a:solidFill>
                <a:hlinkClick r:id="rId12"/>
              </a:rPr>
              <a:t>Nivå 1</a:t>
            </a:r>
            <a:endParaRPr>
              <a:solidFill>
                <a:schemeClr val="dk1"/>
              </a:solidFill>
            </a:endParaRPr>
          </a:p>
          <a:p>
            <a:pPr marL="0" lvl="0" indent="0" algn="l" rtl="0">
              <a:spcBef>
                <a:spcPts val="0"/>
              </a:spcBef>
              <a:spcAft>
                <a:spcPts val="0"/>
              </a:spcAft>
              <a:buNone/>
            </a:pPr>
            <a:r>
              <a:rPr lang="sv-SE" u="sng">
                <a:solidFill>
                  <a:schemeClr val="hlink"/>
                </a:solidFill>
                <a:hlinkClick r:id="rId13"/>
              </a:rPr>
              <a:t>Nivå 2</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9"/>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7" name="Google Shape;217;p29"/>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218" name="Google Shape;218;p29"/>
          <p:cNvSpPr txBox="1">
            <a:spLocks noGrp="1"/>
          </p:cNvSpPr>
          <p:nvPr>
            <p:ph type="body" idx="1"/>
          </p:nvPr>
        </p:nvSpPr>
        <p:spPr>
          <a:xfrm>
            <a:off x="5136200" y="1507775"/>
            <a:ext cx="6384000" cy="3612600"/>
          </a:xfrm>
          <a:prstGeom prst="rect">
            <a:avLst/>
          </a:prstGeom>
          <a:noFill/>
          <a:ln>
            <a:noFill/>
          </a:ln>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sv-SE"/>
              <a:t>Fall-larm</a:t>
            </a:r>
            <a:endParaRPr/>
          </a:p>
          <a:p>
            <a:pPr marL="457200" lvl="0" indent="-342900" algn="l" rtl="0">
              <a:spcBef>
                <a:spcPts val="0"/>
              </a:spcBef>
              <a:spcAft>
                <a:spcPts val="0"/>
              </a:spcAft>
              <a:buSzPts val="1800"/>
              <a:buChar char="•"/>
            </a:pPr>
            <a:r>
              <a:rPr lang="sv-SE"/>
              <a:t>Sittställnings-larm</a:t>
            </a:r>
            <a:endParaRPr/>
          </a:p>
          <a:p>
            <a:pPr marL="457200" lvl="0" indent="-342900" algn="l" rtl="0">
              <a:spcBef>
                <a:spcPts val="0"/>
              </a:spcBef>
              <a:spcAft>
                <a:spcPts val="0"/>
              </a:spcAft>
              <a:buSzPts val="1800"/>
              <a:buChar char="•"/>
            </a:pPr>
            <a:r>
              <a:rPr lang="sv-SE"/>
              <a:t>Stillasittande-larm</a:t>
            </a:r>
            <a:endParaRPr/>
          </a:p>
          <a:p>
            <a:pPr marL="457200" lvl="0" indent="-342900" algn="l" rtl="0">
              <a:spcBef>
                <a:spcPts val="0"/>
              </a:spcBef>
              <a:spcAft>
                <a:spcPts val="0"/>
              </a:spcAft>
              <a:buSzPts val="1800"/>
              <a:buChar char="•"/>
            </a:pPr>
            <a:r>
              <a:rPr lang="sv-SE"/>
              <a:t>Yrkeskoppling till uppdrag 3</a:t>
            </a:r>
            <a:endParaRPr/>
          </a:p>
          <a:p>
            <a:pPr marL="0" lvl="0" indent="0" algn="l" rtl="0">
              <a:spcBef>
                <a:spcPts val="1000"/>
              </a:spcBef>
              <a:spcAft>
                <a:spcPts val="0"/>
              </a:spcAft>
              <a:buClr>
                <a:schemeClr val="dk1"/>
              </a:buClr>
              <a:buSzPts val="1100"/>
              <a:buFont typeface="Arial"/>
              <a:buNone/>
            </a:pPr>
            <a:endParaRPr/>
          </a:p>
        </p:txBody>
      </p:sp>
      <p:sp>
        <p:nvSpPr>
          <p:cNvPr id="219" name="Google Shape;219;p29"/>
          <p:cNvSpPr txBox="1"/>
          <p:nvPr/>
        </p:nvSpPr>
        <p:spPr>
          <a:xfrm>
            <a:off x="4719600" y="568750"/>
            <a:ext cx="74724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300" b="1">
                <a:solidFill>
                  <a:schemeClr val="lt2"/>
                </a:solidFill>
              </a:rPr>
              <a:t>UPPDRAG 3</a:t>
            </a:r>
            <a:r>
              <a:rPr lang="sv-SE" sz="2300" b="1" i="0" u="none" strike="noStrike" cap="none">
                <a:solidFill>
                  <a:schemeClr val="lt2"/>
                </a:solidFill>
                <a:latin typeface="Arial"/>
                <a:ea typeface="Arial"/>
                <a:cs typeface="Arial"/>
                <a:sym typeface="Arial"/>
              </a:rPr>
              <a:t>:</a:t>
            </a:r>
            <a:r>
              <a:rPr lang="sv-SE" sz="2300" b="1">
                <a:solidFill>
                  <a:schemeClr val="lt2"/>
                </a:solidFill>
              </a:rPr>
              <a:t> SMART TEKNIK SOM RÄDDAR LIV</a:t>
            </a:r>
            <a:r>
              <a:rPr lang="sv-SE" sz="2300" b="1" i="0" u="none" strike="noStrike" cap="none">
                <a:solidFill>
                  <a:schemeClr val="lt2"/>
                </a:solidFill>
                <a:latin typeface="Arial"/>
                <a:ea typeface="Arial"/>
                <a:cs typeface="Arial"/>
                <a:sym typeface="Arial"/>
              </a:rPr>
              <a:t> </a:t>
            </a:r>
            <a:endParaRPr sz="23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500" b="1">
              <a:solidFill>
                <a:schemeClr val="lt2"/>
              </a:solidFill>
            </a:endParaRPr>
          </a:p>
        </p:txBody>
      </p:sp>
      <p:pic>
        <p:nvPicPr>
          <p:cNvPr id="220" name="Google Shape;220;p29" title="Uppdrag 3 omslag.png"/>
          <p:cNvPicPr preferRelativeResize="0"/>
          <p:nvPr/>
        </p:nvPicPr>
        <p:blipFill>
          <a:blip r:embed="rId4">
            <a:alphaModFix/>
          </a:blip>
          <a:stretch>
            <a:fillRect/>
          </a:stretch>
        </p:blipFill>
        <p:spPr>
          <a:xfrm>
            <a:off x="515740" y="821988"/>
            <a:ext cx="3688126" cy="5214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0"/>
          <p:cNvSpPr/>
          <p:nvPr/>
        </p:nvSpPr>
        <p:spPr>
          <a:xfrm>
            <a:off x="0" y="100"/>
            <a:ext cx="12192000" cy="9144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7" name="Google Shape;227;p30"/>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228" name="Google Shape;228;p30"/>
          <p:cNvSpPr txBox="1"/>
          <p:nvPr/>
        </p:nvSpPr>
        <p:spPr>
          <a:xfrm>
            <a:off x="0" y="238000"/>
            <a:ext cx="121920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a:solidFill>
                  <a:schemeClr val="lt1"/>
                </a:solidFill>
              </a:rPr>
              <a:t>UPPDRAG 3: JOBBANNONS &amp; DISKUSSIONSFRÅGOR </a:t>
            </a:r>
            <a:endParaRPr sz="2400" b="1">
              <a:solidFill>
                <a:schemeClr val="lt1"/>
              </a:solidFill>
            </a:endParaRPr>
          </a:p>
        </p:txBody>
      </p:sp>
      <p:sp>
        <p:nvSpPr>
          <p:cNvPr id="229" name="Google Shape;229;p30"/>
          <p:cNvSpPr txBox="1">
            <a:spLocks noGrp="1"/>
          </p:cNvSpPr>
          <p:nvPr>
            <p:ph type="body" idx="1"/>
          </p:nvPr>
        </p:nvSpPr>
        <p:spPr>
          <a:xfrm>
            <a:off x="6809350" y="1468088"/>
            <a:ext cx="4770300" cy="4064100"/>
          </a:xfrm>
          <a:prstGeom prst="rect">
            <a:avLst/>
          </a:prstGeom>
          <a:noFill/>
          <a:ln>
            <a:noFill/>
          </a:ln>
        </p:spPr>
        <p:txBody>
          <a:bodyPr spcFirstLastPara="1" wrap="square" lIns="91425" tIns="45700" rIns="91425" bIns="45700" anchor="t" anchorCtr="0">
            <a:noAutofit/>
          </a:bodyPr>
          <a:lstStyle/>
          <a:p>
            <a:pPr marL="457200" lvl="0" indent="-323850" algn="l" rtl="0">
              <a:spcBef>
                <a:spcPts val="1000"/>
              </a:spcBef>
              <a:spcAft>
                <a:spcPts val="0"/>
              </a:spcAft>
              <a:buSzPts val="1500"/>
              <a:buChar char="•"/>
            </a:pPr>
            <a:r>
              <a:rPr lang="sv-SE" sz="1500"/>
              <a:t>Tänk dig att du är specialistundersköterska inom välfärdsteknik. Du ska programmera ett trygghetslarm så att det fungerar för en äldre person som bor själv. Vad behöver du tänka på för att det ska bli riktigt bra – både tekniskt och för personen som ska använda det? </a:t>
            </a:r>
            <a:endParaRPr sz="1500"/>
          </a:p>
          <a:p>
            <a:pPr marL="457200" lvl="0" indent="-323850" algn="l" rtl="0">
              <a:spcBef>
                <a:spcPts val="0"/>
              </a:spcBef>
              <a:spcAft>
                <a:spcPts val="0"/>
              </a:spcAft>
              <a:buSzPts val="1500"/>
              <a:buChar char="•"/>
            </a:pPr>
            <a:r>
              <a:rPr lang="sv-SE" sz="1500"/>
              <a:t>Gör det någon skillnad för dig vad du programmerar? Skulle det kännas viktigare att programmera något som hjälper människor än att skapa ett spel? Varför eller varför inte?</a:t>
            </a:r>
            <a:endParaRPr sz="1500"/>
          </a:p>
          <a:p>
            <a:pPr marL="457200" lvl="0" indent="-323850" algn="l" rtl="0">
              <a:spcBef>
                <a:spcPts val="0"/>
              </a:spcBef>
              <a:spcAft>
                <a:spcPts val="0"/>
              </a:spcAft>
              <a:buSzPts val="1500"/>
              <a:buChar char="•"/>
            </a:pPr>
            <a:r>
              <a:rPr lang="sv-SE" sz="1500"/>
              <a:t>I vilka situationer i vården tror du att programmering kan göra mest nytta? Kan du komma på exempel där teknik kan förbättra livet för någon?</a:t>
            </a:r>
            <a:endParaRPr sz="1500"/>
          </a:p>
          <a:p>
            <a:pPr marL="457200" lvl="0" indent="-323850" algn="l" rtl="0">
              <a:spcBef>
                <a:spcPts val="0"/>
              </a:spcBef>
              <a:spcAft>
                <a:spcPts val="0"/>
              </a:spcAft>
              <a:buSzPts val="1500"/>
              <a:buChar char="•"/>
            </a:pPr>
            <a:r>
              <a:rPr lang="sv-SE" sz="1500"/>
              <a:t>Skulle du vilja jobba som specialistundersköterska inom välfärdsteknik? Varför eller varför inte?</a:t>
            </a:r>
            <a:endParaRPr sz="1500"/>
          </a:p>
          <a:p>
            <a:pPr marL="0" lvl="0" indent="0" algn="l" rtl="0">
              <a:spcBef>
                <a:spcPts val="1000"/>
              </a:spcBef>
              <a:spcAft>
                <a:spcPts val="0"/>
              </a:spcAft>
              <a:buNone/>
            </a:pPr>
            <a:endParaRPr sz="1500"/>
          </a:p>
        </p:txBody>
      </p:sp>
      <p:pic>
        <p:nvPicPr>
          <p:cNvPr id="230" name="Google Shape;230;p30" title="Uppdrag 3 Jobbannons.png"/>
          <p:cNvPicPr preferRelativeResize="0"/>
          <p:nvPr/>
        </p:nvPicPr>
        <p:blipFill rotWithShape="1">
          <a:blip r:embed="rId4">
            <a:alphaModFix/>
          </a:blip>
          <a:srcRect t="563" b="553"/>
          <a:stretch/>
        </p:blipFill>
        <p:spPr>
          <a:xfrm>
            <a:off x="689475" y="1305525"/>
            <a:ext cx="5704182" cy="47802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1"/>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7" name="Google Shape;237;p31"/>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238" name="Google Shape;238;p31"/>
          <p:cNvSpPr txBox="1">
            <a:spLocks noGrp="1"/>
          </p:cNvSpPr>
          <p:nvPr>
            <p:ph type="body" idx="1"/>
          </p:nvPr>
        </p:nvSpPr>
        <p:spPr>
          <a:xfrm>
            <a:off x="5561100" y="1619025"/>
            <a:ext cx="5750400" cy="2734500"/>
          </a:xfrm>
          <a:prstGeom prst="rect">
            <a:avLst/>
          </a:prstGeom>
          <a:noFill/>
          <a:ln>
            <a:noFill/>
          </a:ln>
        </p:spPr>
        <p:txBody>
          <a:bodyPr spcFirstLastPara="1" wrap="square" lIns="91425" tIns="45700" rIns="91425" bIns="45700" anchor="t" anchorCtr="0">
            <a:normAutofit/>
          </a:bodyPr>
          <a:lstStyle/>
          <a:p>
            <a:pPr marL="457200" lvl="0" indent="-336550" algn="l" rtl="0">
              <a:lnSpc>
                <a:spcPct val="115000"/>
              </a:lnSpc>
              <a:spcBef>
                <a:spcPts val="1000"/>
              </a:spcBef>
              <a:spcAft>
                <a:spcPts val="0"/>
              </a:spcAft>
              <a:buSzPts val="1700"/>
              <a:buChar char="•"/>
            </a:pPr>
            <a:r>
              <a:rPr lang="sv-SE" sz="1700"/>
              <a:t>Text</a:t>
            </a:r>
            <a:endParaRPr sz="1700"/>
          </a:p>
          <a:p>
            <a:pPr marL="457200" lvl="0" indent="-336550" algn="l" rtl="0">
              <a:lnSpc>
                <a:spcPct val="115000"/>
              </a:lnSpc>
              <a:spcBef>
                <a:spcPts val="1000"/>
              </a:spcBef>
              <a:spcAft>
                <a:spcPts val="0"/>
              </a:spcAft>
              <a:buSzPts val="1700"/>
              <a:buChar char="•"/>
            </a:pPr>
            <a:r>
              <a:rPr lang="sv-SE" sz="1700"/>
              <a:t>Text</a:t>
            </a:r>
            <a:endParaRPr sz="1700"/>
          </a:p>
        </p:txBody>
      </p:sp>
      <p:sp>
        <p:nvSpPr>
          <p:cNvPr id="239" name="Google Shape;239;p31"/>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i="0" u="none" strike="noStrike" cap="none">
                <a:solidFill>
                  <a:schemeClr val="lt2"/>
                </a:solidFill>
                <a:latin typeface="Arial"/>
                <a:ea typeface="Arial"/>
                <a:cs typeface="Arial"/>
                <a:sym typeface="Arial"/>
              </a:rPr>
              <a:t>U</a:t>
            </a:r>
            <a:r>
              <a:rPr lang="sv-SE" sz="2400" b="1">
                <a:solidFill>
                  <a:schemeClr val="lt2"/>
                </a:solidFill>
              </a:rPr>
              <a:t>PPDRAG 3</a:t>
            </a:r>
            <a:r>
              <a:rPr lang="sv-SE" sz="2400" b="1" i="0" u="none" strike="noStrike" cap="none">
                <a:solidFill>
                  <a:schemeClr val="lt2"/>
                </a:solidFill>
                <a:latin typeface="Arial"/>
                <a:ea typeface="Arial"/>
                <a:cs typeface="Arial"/>
                <a:sym typeface="Arial"/>
              </a:rPr>
              <a:t>: </a:t>
            </a:r>
            <a:r>
              <a:rPr lang="sv-SE" sz="2400" b="1">
                <a:solidFill>
                  <a:schemeClr val="lt2"/>
                </a:solidFill>
              </a:rPr>
              <a:t>FALLARM</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400" b="1">
              <a:solidFill>
                <a:schemeClr val="lt2"/>
              </a:solidFill>
            </a:endParaRPr>
          </a:p>
        </p:txBody>
      </p:sp>
      <p:pic>
        <p:nvPicPr>
          <p:cNvPr id="240" name="Google Shape;240;p31" title="Uppdrag 3 fallarm.png"/>
          <p:cNvPicPr preferRelativeResize="0"/>
          <p:nvPr/>
        </p:nvPicPr>
        <p:blipFill>
          <a:blip r:embed="rId4">
            <a:alphaModFix/>
          </a:blip>
          <a:stretch>
            <a:fillRect/>
          </a:stretch>
        </p:blipFill>
        <p:spPr>
          <a:xfrm>
            <a:off x="668425" y="1967000"/>
            <a:ext cx="3382743" cy="2199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grpSp>
        <p:nvGrpSpPr>
          <p:cNvPr id="67" name="Google Shape;67;p14"/>
          <p:cNvGrpSpPr/>
          <p:nvPr/>
        </p:nvGrpSpPr>
        <p:grpSpPr>
          <a:xfrm>
            <a:off x="2012072" y="844983"/>
            <a:ext cx="8062142" cy="5167155"/>
            <a:chOff x="1027025" y="703025"/>
            <a:chExt cx="8967900" cy="6058336"/>
          </a:xfrm>
        </p:grpSpPr>
        <p:sp>
          <p:nvSpPr>
            <p:cNvPr id="68" name="Google Shape;68;p14"/>
            <p:cNvSpPr/>
            <p:nvPr/>
          </p:nvSpPr>
          <p:spPr>
            <a:xfrm>
              <a:off x="1027025" y="704061"/>
              <a:ext cx="8967900" cy="6057300"/>
            </a:xfrm>
            <a:prstGeom prst="roundRect">
              <a:avLst>
                <a:gd name="adj" fmla="val 16667"/>
              </a:avLst>
            </a:prstGeom>
            <a:solidFill>
              <a:schemeClr val="lt2"/>
            </a:solidFill>
            <a:ln w="10800" cap="flat" cmpd="sng">
              <a:solidFill>
                <a:schemeClr val="lt2"/>
              </a:solidFill>
              <a:prstDash val="solid"/>
              <a:round/>
              <a:headEnd type="none" w="sm" len="sm"/>
              <a:tailEnd type="none" w="sm" len="sm"/>
            </a:ln>
          </p:spPr>
          <p:txBody>
            <a:bodyPr spcFirstLastPara="1" wrap="square" lIns="103575" tIns="103575" rIns="103575" bIns="103575" anchor="ctr" anchorCtr="0">
              <a:noAutofit/>
            </a:bodyPr>
            <a:lstStyle/>
            <a:p>
              <a:pPr marL="0" marR="0" lvl="0" indent="0" algn="l" rtl="0">
                <a:lnSpc>
                  <a:spcPct val="100000"/>
                </a:lnSpc>
                <a:spcBef>
                  <a:spcPts val="0"/>
                </a:spcBef>
                <a:spcAft>
                  <a:spcPts val="0"/>
                </a:spcAft>
                <a:buClr>
                  <a:schemeClr val="dk1"/>
                </a:buClr>
                <a:buSzPts val="1246"/>
                <a:buFont typeface="Arial"/>
                <a:buNone/>
              </a:pPr>
              <a:endParaRPr sz="1586" b="1" i="0" u="none" strike="noStrike" cap="none">
                <a:solidFill>
                  <a:schemeClr val="dk1"/>
                </a:solidFill>
                <a:latin typeface="Arial"/>
                <a:ea typeface="Arial"/>
                <a:cs typeface="Arial"/>
                <a:sym typeface="Arial"/>
              </a:endParaRPr>
            </a:p>
          </p:txBody>
        </p:sp>
        <p:sp>
          <p:nvSpPr>
            <p:cNvPr id="69" name="Google Shape;69;p14"/>
            <p:cNvSpPr txBox="1"/>
            <p:nvPr/>
          </p:nvSpPr>
          <p:spPr>
            <a:xfrm>
              <a:off x="2276725" y="703025"/>
              <a:ext cx="7711800" cy="695100"/>
            </a:xfrm>
            <a:prstGeom prst="rect">
              <a:avLst/>
            </a:prstGeom>
            <a:noFill/>
            <a:ln>
              <a:noFill/>
            </a:ln>
          </p:spPr>
          <p:txBody>
            <a:bodyPr spcFirstLastPara="1" wrap="square" lIns="103575" tIns="103575" rIns="103575" bIns="103575" anchor="t" anchorCtr="0">
              <a:spAutoFit/>
            </a:bodyPr>
            <a:lstStyle/>
            <a:p>
              <a:pPr marL="0" marR="0" lvl="0" indent="0" algn="l" rtl="0">
                <a:lnSpc>
                  <a:spcPct val="100000"/>
                </a:lnSpc>
                <a:spcBef>
                  <a:spcPts val="0"/>
                </a:spcBef>
                <a:spcAft>
                  <a:spcPts val="0"/>
                </a:spcAft>
                <a:buClr>
                  <a:srgbClr val="000000"/>
                </a:buClr>
                <a:buSzPts val="2492"/>
                <a:buFont typeface="Arial"/>
                <a:buNone/>
              </a:pPr>
              <a:r>
                <a:rPr lang="sv-SE" sz="2492" b="0" i="0" u="none" strike="noStrike" cap="none">
                  <a:solidFill>
                    <a:schemeClr val="lt1"/>
                  </a:solidFill>
                  <a:latin typeface="Arial"/>
                  <a:ea typeface="Arial"/>
                  <a:cs typeface="Arial"/>
                  <a:sym typeface="Arial"/>
                </a:rPr>
                <a:t>Lärarpresentation - </a:t>
              </a:r>
              <a:r>
                <a:rPr lang="sv-SE" sz="2492">
                  <a:solidFill>
                    <a:schemeClr val="lt1"/>
                  </a:solidFill>
                </a:rPr>
                <a:t>Make IT Count</a:t>
              </a:r>
              <a:endParaRPr sz="2492" b="0" i="0" u="none" strike="noStrike" cap="none">
                <a:solidFill>
                  <a:schemeClr val="lt1"/>
                </a:solidFill>
                <a:latin typeface="Arial"/>
                <a:ea typeface="Arial"/>
                <a:cs typeface="Arial"/>
                <a:sym typeface="Arial"/>
              </a:endParaRPr>
            </a:p>
          </p:txBody>
        </p:sp>
        <p:sp>
          <p:nvSpPr>
            <p:cNvPr id="70" name="Google Shape;70;p14"/>
            <p:cNvSpPr txBox="1"/>
            <p:nvPr/>
          </p:nvSpPr>
          <p:spPr>
            <a:xfrm>
              <a:off x="1906312" y="1398115"/>
              <a:ext cx="7147800" cy="3344400"/>
            </a:xfrm>
            <a:prstGeom prst="rect">
              <a:avLst/>
            </a:prstGeom>
            <a:noFill/>
            <a:ln>
              <a:noFill/>
            </a:ln>
          </p:spPr>
          <p:txBody>
            <a:bodyPr spcFirstLastPara="1" wrap="square" lIns="103575" tIns="103575" rIns="103575" bIns="103575" anchor="t" anchorCtr="0">
              <a:spAutoFit/>
            </a:bodyPr>
            <a:lstStyle/>
            <a:p>
              <a:pPr marL="0" marR="0" lvl="0" indent="0" algn="l" rtl="0">
                <a:lnSpc>
                  <a:spcPct val="100000"/>
                </a:lnSpc>
                <a:spcBef>
                  <a:spcPts val="0"/>
                </a:spcBef>
                <a:spcAft>
                  <a:spcPts val="0"/>
                </a:spcAft>
                <a:buClr>
                  <a:srgbClr val="000000"/>
                </a:buClr>
                <a:buSzPts val="1586"/>
                <a:buFont typeface="Arial"/>
                <a:buNone/>
              </a:pPr>
              <a:r>
                <a:rPr lang="sv-SE" sz="2000" b="0" i="0" u="none" strike="noStrike" cap="none">
                  <a:solidFill>
                    <a:srgbClr val="000000"/>
                  </a:solidFill>
                  <a:latin typeface="Arial"/>
                  <a:ea typeface="Arial"/>
                  <a:cs typeface="Arial"/>
                  <a:sym typeface="Arial"/>
                </a:rPr>
                <a:t>I presentationen finns </a:t>
              </a:r>
              <a:r>
                <a:rPr lang="sv-SE" sz="2000"/>
                <a:t>bilder </a:t>
              </a:r>
              <a:r>
                <a:rPr lang="sv-SE" sz="2000" b="0" i="0" u="none" strike="noStrike" cap="none">
                  <a:solidFill>
                    <a:srgbClr val="000000"/>
                  </a:solidFill>
                  <a:latin typeface="Arial"/>
                  <a:ea typeface="Arial"/>
                  <a:cs typeface="Arial"/>
                  <a:sym typeface="Arial"/>
                </a:rPr>
                <a:t>till de </a:t>
              </a:r>
              <a:r>
                <a:rPr lang="sv-SE" sz="2000"/>
                <a:t>sex olika </a:t>
              </a:r>
              <a:r>
                <a:rPr lang="sv-SE" sz="2000" b="0" i="0" u="none" strike="noStrike" cap="none">
                  <a:solidFill>
                    <a:srgbClr val="000000"/>
                  </a:solidFill>
                  <a:latin typeface="Arial"/>
                  <a:ea typeface="Arial"/>
                  <a:cs typeface="Arial"/>
                  <a:sym typeface="Arial"/>
                </a:rPr>
                <a:t>uppdragen i</a:t>
              </a:r>
              <a:r>
                <a:rPr lang="sv-SE" sz="2000"/>
                <a:t> Make IT Count.</a:t>
              </a:r>
              <a:endParaRPr sz="2000"/>
            </a:p>
            <a:p>
              <a:pPr marL="0" marR="0" lvl="0" indent="0" algn="l" rtl="0">
                <a:lnSpc>
                  <a:spcPct val="100000"/>
                </a:lnSpc>
                <a:spcBef>
                  <a:spcPts val="0"/>
                </a:spcBef>
                <a:spcAft>
                  <a:spcPts val="0"/>
                </a:spcAft>
                <a:buClr>
                  <a:srgbClr val="000000"/>
                </a:buClr>
                <a:buSzPts val="1586"/>
                <a:buFont typeface="Arial"/>
                <a:buNone/>
              </a:pPr>
              <a:r>
                <a:rPr lang="sv-SE" sz="2000"/>
                <a:t>Först kommer en jobbannons med tillhörande diskussionsfrågor. Sedan följer övriga delar.</a:t>
              </a:r>
              <a:endParaRPr sz="2000"/>
            </a:p>
            <a:p>
              <a:pPr marL="0" marR="0" lvl="0" indent="0" algn="l" rtl="0">
                <a:lnSpc>
                  <a:spcPct val="100000"/>
                </a:lnSpc>
                <a:spcBef>
                  <a:spcPts val="0"/>
                </a:spcBef>
                <a:spcAft>
                  <a:spcPts val="0"/>
                </a:spcAft>
                <a:buClr>
                  <a:srgbClr val="000000"/>
                </a:buClr>
                <a:buSzPts val="1586"/>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86"/>
                <a:buFont typeface="Arial"/>
                <a:buNone/>
              </a:pPr>
              <a:r>
                <a:rPr lang="sv-SE" sz="2000" b="0" i="0" u="none" strike="noStrike" cap="none">
                  <a:solidFill>
                    <a:srgbClr val="000000"/>
                  </a:solidFill>
                  <a:latin typeface="Arial"/>
                  <a:ea typeface="Arial"/>
                  <a:cs typeface="Arial"/>
                  <a:sym typeface="Arial"/>
                </a:rPr>
                <a:t>Du får själv lägga till den text du vill ha med.</a:t>
              </a:r>
              <a:r>
                <a:rPr lang="sv-SE" sz="2000"/>
                <a:t> Klipp och klistra från Utmaningen </a:t>
              </a:r>
              <a:r>
                <a:rPr lang="sv-SE" sz="2000" u="sng">
                  <a:solidFill>
                    <a:srgbClr val="4A86E8"/>
                  </a:solidFill>
                  <a:hlinkClick r:id="rId3">
                    <a:extLst>
                      <a:ext uri="{A12FA001-AC4F-418D-AE19-62706E023703}">
                        <ahyp:hlinkClr xmlns:ahyp="http://schemas.microsoft.com/office/drawing/2018/hyperlinkcolor" val="tx"/>
                      </a:ext>
                    </a:extLst>
                  </a:hlinkClick>
                </a:rPr>
                <a:t>Make IT Count</a:t>
              </a:r>
              <a:r>
                <a:rPr lang="sv-SE" sz="2000">
                  <a:solidFill>
                    <a:srgbClr val="4A86E8"/>
                  </a:solidFill>
                </a:rPr>
                <a:t>.</a:t>
              </a:r>
              <a:endParaRPr sz="2000" b="0" i="0" u="none" strike="noStrike" cap="none">
                <a:solidFill>
                  <a:srgbClr val="4A86E8"/>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86"/>
                <a:buFont typeface="Arial"/>
                <a:buNone/>
              </a:pPr>
              <a:endParaRPr sz="1586"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86"/>
                <a:buFont typeface="Arial"/>
                <a:buNone/>
              </a:pPr>
              <a:endParaRPr sz="1586" b="0" i="0" u="none" strike="noStrike" cap="none">
                <a:solidFill>
                  <a:srgbClr val="000000"/>
                </a:solidFill>
                <a:latin typeface="Arial"/>
                <a:ea typeface="Arial"/>
                <a:cs typeface="Arial"/>
                <a:sym typeface="Arial"/>
              </a:endParaRPr>
            </a:p>
          </p:txBody>
        </p:sp>
      </p:grpSp>
      <p:sp>
        <p:nvSpPr>
          <p:cNvPr id="71" name="Google Shape;71;p14"/>
          <p:cNvSpPr txBox="1"/>
          <p:nvPr/>
        </p:nvSpPr>
        <p:spPr>
          <a:xfrm>
            <a:off x="2806600" y="3867575"/>
            <a:ext cx="6473100" cy="16317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sv-SE" sz="2000" b="1" i="0" u="none" strike="noStrike" cap="none">
                <a:solidFill>
                  <a:schemeClr val="lt1"/>
                </a:solidFill>
                <a:latin typeface="Arial"/>
                <a:ea typeface="Arial"/>
                <a:cs typeface="Arial"/>
                <a:sym typeface="Arial"/>
              </a:rPr>
              <a:t>Varför gör vi så här?</a:t>
            </a:r>
            <a:endParaRPr sz="20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sv-SE" sz="2000" b="0" i="0" u="none" strike="noStrike" cap="none">
                <a:solidFill>
                  <a:srgbClr val="000000"/>
                </a:solidFill>
                <a:latin typeface="Arial"/>
                <a:ea typeface="Arial"/>
                <a:cs typeface="Arial"/>
                <a:sym typeface="Arial"/>
              </a:rPr>
              <a:t>Det är svårt att “ta över “ någon annans presentation. För att du ska vara bekväm med presentationen har vi skapat en mall med bilder som du kan göra till din egen.</a:t>
            </a:r>
            <a:endParaRPr sz="2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2"/>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7" name="Google Shape;247;p32"/>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248" name="Google Shape;248;p32"/>
          <p:cNvSpPr txBox="1">
            <a:spLocks noGrp="1"/>
          </p:cNvSpPr>
          <p:nvPr>
            <p:ph type="body" idx="1"/>
          </p:nvPr>
        </p:nvSpPr>
        <p:spPr>
          <a:xfrm>
            <a:off x="5561100" y="1619025"/>
            <a:ext cx="5750400" cy="2734500"/>
          </a:xfrm>
          <a:prstGeom prst="rect">
            <a:avLst/>
          </a:prstGeom>
          <a:noFill/>
          <a:ln>
            <a:noFill/>
          </a:ln>
        </p:spPr>
        <p:txBody>
          <a:bodyPr spcFirstLastPara="1" wrap="square" lIns="91425" tIns="45700" rIns="91425" bIns="45700" anchor="t" anchorCtr="0">
            <a:normAutofit/>
          </a:bodyPr>
          <a:lstStyle/>
          <a:p>
            <a:pPr marL="457200" lvl="0" indent="-336550" algn="l" rtl="0">
              <a:lnSpc>
                <a:spcPct val="115000"/>
              </a:lnSpc>
              <a:spcBef>
                <a:spcPts val="1000"/>
              </a:spcBef>
              <a:spcAft>
                <a:spcPts val="0"/>
              </a:spcAft>
              <a:buSzPts val="1700"/>
              <a:buChar char="•"/>
            </a:pPr>
            <a:r>
              <a:rPr lang="sv-SE" sz="1700"/>
              <a:t>Text</a:t>
            </a:r>
            <a:endParaRPr sz="1700"/>
          </a:p>
          <a:p>
            <a:pPr marL="457200" lvl="0" indent="-336550" algn="l" rtl="0">
              <a:lnSpc>
                <a:spcPct val="115000"/>
              </a:lnSpc>
              <a:spcBef>
                <a:spcPts val="1000"/>
              </a:spcBef>
              <a:spcAft>
                <a:spcPts val="0"/>
              </a:spcAft>
              <a:buSzPts val="1700"/>
              <a:buChar char="•"/>
            </a:pPr>
            <a:r>
              <a:rPr lang="sv-SE" sz="1700"/>
              <a:t>Text</a:t>
            </a:r>
            <a:endParaRPr sz="1700"/>
          </a:p>
        </p:txBody>
      </p:sp>
      <p:sp>
        <p:nvSpPr>
          <p:cNvPr id="249" name="Google Shape;249;p32"/>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i="0" u="none" strike="noStrike" cap="none">
                <a:solidFill>
                  <a:schemeClr val="lt2"/>
                </a:solidFill>
                <a:latin typeface="Arial"/>
                <a:ea typeface="Arial"/>
                <a:cs typeface="Arial"/>
                <a:sym typeface="Arial"/>
              </a:rPr>
              <a:t>U</a:t>
            </a:r>
            <a:r>
              <a:rPr lang="sv-SE" sz="2400" b="1">
                <a:solidFill>
                  <a:schemeClr val="lt2"/>
                </a:solidFill>
              </a:rPr>
              <a:t>PPDRAG 3</a:t>
            </a:r>
            <a:r>
              <a:rPr lang="sv-SE" sz="2400" b="1" i="0" u="none" strike="noStrike" cap="none">
                <a:solidFill>
                  <a:schemeClr val="lt2"/>
                </a:solidFill>
                <a:latin typeface="Arial"/>
                <a:ea typeface="Arial"/>
                <a:cs typeface="Arial"/>
                <a:sym typeface="Arial"/>
              </a:rPr>
              <a:t>: </a:t>
            </a:r>
            <a:r>
              <a:rPr lang="sv-SE" sz="2400" b="1">
                <a:solidFill>
                  <a:schemeClr val="lt2"/>
                </a:solidFill>
              </a:rPr>
              <a:t>SITTSTÄLLNINGS-LARM</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400" b="1">
              <a:solidFill>
                <a:schemeClr val="lt2"/>
              </a:solidFill>
            </a:endParaRPr>
          </a:p>
        </p:txBody>
      </p:sp>
      <p:pic>
        <p:nvPicPr>
          <p:cNvPr id="250" name="Google Shape;250;p32" title="Uppdrag 3 sittställningslarm.png"/>
          <p:cNvPicPr preferRelativeResize="0"/>
          <p:nvPr/>
        </p:nvPicPr>
        <p:blipFill>
          <a:blip r:embed="rId4">
            <a:alphaModFix/>
          </a:blip>
          <a:stretch>
            <a:fillRect/>
          </a:stretch>
        </p:blipFill>
        <p:spPr>
          <a:xfrm>
            <a:off x="1185063" y="1441725"/>
            <a:ext cx="2349487" cy="2199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3"/>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7" name="Google Shape;257;p33"/>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258" name="Google Shape;258;p33"/>
          <p:cNvSpPr txBox="1">
            <a:spLocks noGrp="1"/>
          </p:cNvSpPr>
          <p:nvPr>
            <p:ph type="body" idx="1"/>
          </p:nvPr>
        </p:nvSpPr>
        <p:spPr>
          <a:xfrm>
            <a:off x="5561100" y="1619025"/>
            <a:ext cx="5750400" cy="2734500"/>
          </a:xfrm>
          <a:prstGeom prst="rect">
            <a:avLst/>
          </a:prstGeom>
          <a:noFill/>
          <a:ln>
            <a:noFill/>
          </a:ln>
        </p:spPr>
        <p:txBody>
          <a:bodyPr spcFirstLastPara="1" wrap="square" lIns="91425" tIns="45700" rIns="91425" bIns="45700" anchor="t" anchorCtr="0">
            <a:normAutofit/>
          </a:bodyPr>
          <a:lstStyle/>
          <a:p>
            <a:pPr marL="457200" lvl="0" indent="-336550" algn="l" rtl="0">
              <a:lnSpc>
                <a:spcPct val="115000"/>
              </a:lnSpc>
              <a:spcBef>
                <a:spcPts val="1000"/>
              </a:spcBef>
              <a:spcAft>
                <a:spcPts val="0"/>
              </a:spcAft>
              <a:buSzPts val="1700"/>
              <a:buChar char="•"/>
            </a:pPr>
            <a:r>
              <a:rPr lang="sv-SE" sz="1700"/>
              <a:t>Text</a:t>
            </a:r>
            <a:endParaRPr sz="1700"/>
          </a:p>
          <a:p>
            <a:pPr marL="457200" lvl="0" indent="-336550" algn="l" rtl="0">
              <a:lnSpc>
                <a:spcPct val="115000"/>
              </a:lnSpc>
              <a:spcBef>
                <a:spcPts val="1000"/>
              </a:spcBef>
              <a:spcAft>
                <a:spcPts val="0"/>
              </a:spcAft>
              <a:buSzPts val="1700"/>
              <a:buChar char="•"/>
            </a:pPr>
            <a:r>
              <a:rPr lang="sv-SE" sz="1700"/>
              <a:t>Text</a:t>
            </a:r>
            <a:endParaRPr sz="1700"/>
          </a:p>
        </p:txBody>
      </p:sp>
      <p:sp>
        <p:nvSpPr>
          <p:cNvPr id="259" name="Google Shape;259;p33"/>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i="0" u="none" strike="noStrike" cap="none">
                <a:solidFill>
                  <a:schemeClr val="lt2"/>
                </a:solidFill>
                <a:latin typeface="Arial"/>
                <a:ea typeface="Arial"/>
                <a:cs typeface="Arial"/>
                <a:sym typeface="Arial"/>
              </a:rPr>
              <a:t>U</a:t>
            </a:r>
            <a:r>
              <a:rPr lang="sv-SE" sz="2400" b="1">
                <a:solidFill>
                  <a:schemeClr val="lt2"/>
                </a:solidFill>
              </a:rPr>
              <a:t>PPDRAG 3</a:t>
            </a:r>
            <a:r>
              <a:rPr lang="sv-SE" sz="2400" b="1" i="0" u="none" strike="noStrike" cap="none">
                <a:solidFill>
                  <a:schemeClr val="lt2"/>
                </a:solidFill>
                <a:latin typeface="Arial"/>
                <a:ea typeface="Arial"/>
                <a:cs typeface="Arial"/>
                <a:sym typeface="Arial"/>
              </a:rPr>
              <a:t>: </a:t>
            </a:r>
            <a:r>
              <a:rPr lang="sv-SE" sz="2400" b="1">
                <a:solidFill>
                  <a:schemeClr val="lt2"/>
                </a:solidFill>
              </a:rPr>
              <a:t>STILLASITTANDE-LARM</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400" b="1">
              <a:solidFill>
                <a:schemeClr val="lt2"/>
              </a:solidFill>
            </a:endParaRPr>
          </a:p>
        </p:txBody>
      </p:sp>
      <p:pic>
        <p:nvPicPr>
          <p:cNvPr id="260" name="Google Shape;260;p33" title="Uppdrag 3 stillasittandelarm.png"/>
          <p:cNvPicPr preferRelativeResize="0"/>
          <p:nvPr/>
        </p:nvPicPr>
        <p:blipFill>
          <a:blip r:embed="rId4">
            <a:alphaModFix/>
          </a:blip>
          <a:stretch>
            <a:fillRect/>
          </a:stretch>
        </p:blipFill>
        <p:spPr>
          <a:xfrm>
            <a:off x="753675" y="966349"/>
            <a:ext cx="3212250" cy="42313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34"/>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267" name="Google Shape;267;p34"/>
          <p:cNvSpPr txBox="1">
            <a:spLocks noGrp="1"/>
          </p:cNvSpPr>
          <p:nvPr>
            <p:ph type="body" idx="1"/>
          </p:nvPr>
        </p:nvSpPr>
        <p:spPr>
          <a:xfrm>
            <a:off x="789825" y="1696350"/>
            <a:ext cx="11213700" cy="4008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sv-SE" sz="1400"/>
              <a:t>Länk till ny filmplattform: </a:t>
            </a:r>
            <a:r>
              <a:rPr lang="sv-SE" sz="1400" u="sng">
                <a:solidFill>
                  <a:schemeClr val="lt2"/>
                </a:solidFill>
                <a:hlinkClick r:id="rId4">
                  <a:extLst>
                    <a:ext uri="{A12FA001-AC4F-418D-AE19-62706E023703}">
                      <ahyp:hlinkClr xmlns:ahyp="http://schemas.microsoft.com/office/drawing/2018/hyperlinkcolor" val="tx"/>
                    </a:ext>
                  </a:extLst>
                </a:hlinkClick>
              </a:rPr>
              <a:t>https://play.regionkronoberg.se/</a:t>
            </a:r>
            <a:endParaRPr/>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sv-SE" sz="1400"/>
              <a:t>Programmera med Micro:bit: </a:t>
            </a:r>
            <a:r>
              <a:rPr lang="sv-SE" sz="1400" u="sng">
                <a:solidFill>
                  <a:schemeClr val="hlink"/>
                </a:solidFill>
                <a:hlinkClick r:id="rId5"/>
              </a:rPr>
              <a:t>https://makecode.microbit.org/</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sv-SE" sz="1400"/>
              <a:t>Micro:bitens sensorer:</a:t>
            </a:r>
            <a:r>
              <a:rPr lang="sv-SE" sz="1400" u="sng">
                <a:solidFill>
                  <a:schemeClr val="hlink"/>
                </a:solidFill>
                <a:hlinkClick r:id="rId6"/>
              </a:rPr>
              <a:t>https://microbit.org/get-started/features/sensors/</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sv-SE" sz="1400"/>
              <a:t>DIGIPULS FÖR KLASSRUMMET: </a:t>
            </a:r>
            <a:r>
              <a:rPr lang="sv-SE" sz="1400" u="sng">
                <a:solidFill>
                  <a:schemeClr val="hlink"/>
                </a:solidFill>
                <a:hlinkClick r:id="rId7"/>
              </a:rPr>
              <a:t>https://digipuls.se/</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Clr>
                <a:schemeClr val="dk1"/>
              </a:buClr>
              <a:buSzPts val="1100"/>
              <a:buFont typeface="Arial"/>
              <a:buNone/>
            </a:pPr>
            <a:endParaRPr sz="1400"/>
          </a:p>
        </p:txBody>
      </p:sp>
      <p:sp>
        <p:nvSpPr>
          <p:cNvPr id="268" name="Google Shape;268;p34"/>
          <p:cNvSpPr txBox="1"/>
          <p:nvPr/>
        </p:nvSpPr>
        <p:spPr>
          <a:xfrm>
            <a:off x="693500" y="926625"/>
            <a:ext cx="111045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sv-SE" sz="3600" b="1" i="0" u="none" strike="noStrike" cap="none">
                <a:solidFill>
                  <a:schemeClr val="lt2"/>
                </a:solidFill>
                <a:latin typeface="Arial"/>
                <a:ea typeface="Arial"/>
                <a:cs typeface="Arial"/>
                <a:sym typeface="Arial"/>
              </a:rPr>
              <a:t>Uppdrag </a:t>
            </a:r>
            <a:r>
              <a:rPr lang="sv-SE" sz="3600" b="1">
                <a:solidFill>
                  <a:schemeClr val="lt2"/>
                </a:solidFill>
              </a:rPr>
              <a:t>3</a:t>
            </a:r>
            <a:r>
              <a:rPr lang="sv-SE" sz="3600" b="1" i="0" u="none" strike="noStrike" cap="none">
                <a:solidFill>
                  <a:schemeClr val="lt2"/>
                </a:solidFill>
                <a:latin typeface="Arial"/>
                <a:ea typeface="Arial"/>
                <a:cs typeface="Arial"/>
                <a:sym typeface="Arial"/>
              </a:rPr>
              <a:t>: Resurser</a:t>
            </a:r>
            <a:endParaRPr sz="3600" b="1" i="0" u="none" strike="noStrike" cap="none">
              <a:solidFill>
                <a:schemeClr val="lt2"/>
              </a:solidFill>
              <a:latin typeface="Arial"/>
              <a:ea typeface="Arial"/>
              <a:cs typeface="Arial"/>
              <a:sym typeface="Arial"/>
            </a:endParaRPr>
          </a:p>
        </p:txBody>
      </p:sp>
      <p:sp>
        <p:nvSpPr>
          <p:cNvPr id="269" name="Google Shape;269;p34"/>
          <p:cNvSpPr txBox="1"/>
          <p:nvPr/>
        </p:nvSpPr>
        <p:spPr>
          <a:xfrm>
            <a:off x="7685175" y="1078875"/>
            <a:ext cx="3621300" cy="3508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sv-SE" b="1">
                <a:solidFill>
                  <a:schemeClr val="dk1"/>
                </a:solidFill>
              </a:rPr>
              <a:t>Fokusmatte 5 min:</a:t>
            </a:r>
            <a:endParaRPr b="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sv-SE">
                <a:solidFill>
                  <a:schemeClr val="dk1"/>
                </a:solidFill>
              </a:rPr>
              <a:t>Nivå 1: </a:t>
            </a:r>
            <a:endParaRPr>
              <a:solidFill>
                <a:schemeClr val="dk1"/>
              </a:solidFill>
            </a:endParaRPr>
          </a:p>
          <a:p>
            <a:pPr marL="0" lvl="0" indent="0" algn="l" rtl="0">
              <a:spcBef>
                <a:spcPts val="0"/>
              </a:spcBef>
              <a:spcAft>
                <a:spcPts val="0"/>
              </a:spcAft>
              <a:buNone/>
            </a:pPr>
            <a:r>
              <a:rPr lang="sv-SE">
                <a:solidFill>
                  <a:schemeClr val="dk1"/>
                </a:solidFill>
              </a:rPr>
              <a:t>Arbetsblad (Alfa Beta Gamma)</a:t>
            </a:r>
            <a:endParaRPr>
              <a:solidFill>
                <a:schemeClr val="dk1"/>
              </a:solidFill>
            </a:endParaRPr>
          </a:p>
          <a:p>
            <a:pPr marL="0" lvl="0" indent="0" algn="l" rtl="0">
              <a:spcBef>
                <a:spcPts val="0"/>
              </a:spcBef>
              <a:spcAft>
                <a:spcPts val="0"/>
              </a:spcAft>
              <a:buNone/>
            </a:pPr>
            <a:r>
              <a:rPr lang="sv-SE" u="sng">
                <a:solidFill>
                  <a:schemeClr val="hlink"/>
                </a:solidFill>
                <a:hlinkClick r:id="rId8"/>
              </a:rPr>
              <a:t>https://www.matematikabg.se/larare/Arbetsblad.html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sv-SE">
                <a:solidFill>
                  <a:schemeClr val="dk1"/>
                </a:solidFill>
              </a:rPr>
              <a:t>Nivå 2: </a:t>
            </a:r>
            <a:endParaRPr>
              <a:solidFill>
                <a:schemeClr val="dk1"/>
              </a:solidFill>
            </a:endParaRPr>
          </a:p>
          <a:p>
            <a:pPr marL="0" lvl="0" indent="0" algn="l" rtl="0">
              <a:spcBef>
                <a:spcPts val="0"/>
              </a:spcBef>
              <a:spcAft>
                <a:spcPts val="0"/>
              </a:spcAft>
              <a:buNone/>
            </a:pPr>
            <a:r>
              <a:rPr lang="sv-SE">
                <a:solidFill>
                  <a:schemeClr val="dk1"/>
                </a:solidFill>
              </a:rPr>
              <a:t>Arbetsblad (X Y Z)</a:t>
            </a:r>
            <a:endParaRPr>
              <a:solidFill>
                <a:schemeClr val="dk1"/>
              </a:solidFill>
            </a:endParaRPr>
          </a:p>
          <a:p>
            <a:pPr marL="0" lvl="0" indent="0" algn="l" rtl="0">
              <a:spcBef>
                <a:spcPts val="0"/>
              </a:spcBef>
              <a:spcAft>
                <a:spcPts val="0"/>
              </a:spcAft>
              <a:buNone/>
            </a:pPr>
            <a:r>
              <a:rPr lang="sv-SE" u="sng">
                <a:solidFill>
                  <a:schemeClr val="hlink"/>
                </a:solidFill>
                <a:hlinkClick r:id="rId9"/>
              </a:rPr>
              <a:t>https://www.matematikxyz.com/larare/Arbetsblad.html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sv-SE">
                <a:solidFill>
                  <a:schemeClr val="dk1"/>
                </a:solidFill>
              </a:rPr>
              <a:t>Välj egna eller våra utvalda arbetsblad:</a:t>
            </a:r>
            <a:endParaRPr>
              <a:solidFill>
                <a:schemeClr val="dk1"/>
              </a:solidFill>
            </a:endParaRPr>
          </a:p>
          <a:p>
            <a:pPr marL="0" lvl="0" indent="0" algn="l" rtl="0">
              <a:spcBef>
                <a:spcPts val="0"/>
              </a:spcBef>
              <a:spcAft>
                <a:spcPts val="0"/>
              </a:spcAft>
              <a:buNone/>
            </a:pPr>
            <a:r>
              <a:rPr lang="sv-SE" u="sng">
                <a:solidFill>
                  <a:schemeClr val="hlink"/>
                </a:solidFill>
                <a:hlinkClick r:id="rId10"/>
              </a:rPr>
              <a:t>Nivå 1</a:t>
            </a:r>
            <a:endParaRPr>
              <a:solidFill>
                <a:schemeClr val="dk1"/>
              </a:solidFill>
            </a:endParaRPr>
          </a:p>
          <a:p>
            <a:pPr marL="0" lvl="0" indent="0" algn="l" rtl="0">
              <a:spcBef>
                <a:spcPts val="0"/>
              </a:spcBef>
              <a:spcAft>
                <a:spcPts val="0"/>
              </a:spcAft>
              <a:buNone/>
            </a:pPr>
            <a:r>
              <a:rPr lang="sv-SE" u="sng">
                <a:solidFill>
                  <a:schemeClr val="hlink"/>
                </a:solidFill>
                <a:hlinkClick r:id="rId11"/>
              </a:rPr>
              <a:t>Nivå 2</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5"/>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6" name="Google Shape;276;p35"/>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277" name="Google Shape;277;p35"/>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a:solidFill>
                  <a:schemeClr val="lt2"/>
                </a:solidFill>
              </a:rPr>
              <a:t>UPPDRAG 4</a:t>
            </a:r>
            <a:r>
              <a:rPr lang="sv-SE" sz="2400" b="1" i="0" u="none" strike="noStrike" cap="none">
                <a:solidFill>
                  <a:schemeClr val="lt2"/>
                </a:solidFill>
                <a:latin typeface="Arial"/>
                <a:ea typeface="Arial"/>
                <a:cs typeface="Arial"/>
                <a:sym typeface="Arial"/>
              </a:rPr>
              <a:t>: GEOGEBRA I SKOGEN</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500" b="1">
              <a:solidFill>
                <a:schemeClr val="lt2"/>
              </a:solidFill>
            </a:endParaRPr>
          </a:p>
        </p:txBody>
      </p:sp>
      <p:sp>
        <p:nvSpPr>
          <p:cNvPr id="278" name="Google Shape;278;p35"/>
          <p:cNvSpPr txBox="1">
            <a:spLocks noGrp="1"/>
          </p:cNvSpPr>
          <p:nvPr>
            <p:ph type="body" idx="1"/>
          </p:nvPr>
        </p:nvSpPr>
        <p:spPr>
          <a:xfrm>
            <a:off x="5506450" y="1237375"/>
            <a:ext cx="6013800" cy="3882900"/>
          </a:xfrm>
          <a:prstGeom prst="rect">
            <a:avLst/>
          </a:prstGeom>
          <a:noFill/>
          <a:ln>
            <a:noFill/>
          </a:ln>
        </p:spPr>
        <p:txBody>
          <a:bodyPr spcFirstLastPara="1" wrap="square" lIns="91425" tIns="45700" rIns="91425" bIns="45700" anchor="t" anchorCtr="0">
            <a:noAutofit/>
          </a:bodyPr>
          <a:lstStyle/>
          <a:p>
            <a:pPr marL="457200" lvl="0" indent="-361950" algn="l" rtl="0">
              <a:lnSpc>
                <a:spcPct val="115000"/>
              </a:lnSpc>
              <a:spcBef>
                <a:spcPts val="1000"/>
              </a:spcBef>
              <a:spcAft>
                <a:spcPts val="0"/>
              </a:spcAft>
              <a:buSzPts val="2100"/>
              <a:buChar char="•"/>
            </a:pPr>
            <a:r>
              <a:rPr lang="sv-SE"/>
              <a:t>Drönarnavigering</a:t>
            </a:r>
            <a:endParaRPr/>
          </a:p>
          <a:p>
            <a:pPr marL="457200" lvl="0" indent="-361950" algn="l" rtl="0">
              <a:lnSpc>
                <a:spcPct val="115000"/>
              </a:lnSpc>
              <a:spcBef>
                <a:spcPts val="0"/>
              </a:spcBef>
              <a:spcAft>
                <a:spcPts val="0"/>
              </a:spcAft>
              <a:buSzPts val="2100"/>
              <a:buChar char="•"/>
            </a:pPr>
            <a:r>
              <a:rPr lang="sv-SE"/>
              <a:t>Skydda skogen från brand</a:t>
            </a:r>
            <a:endParaRPr/>
          </a:p>
          <a:p>
            <a:pPr marL="457200" lvl="0" indent="-361950" algn="l" rtl="0">
              <a:lnSpc>
                <a:spcPct val="115000"/>
              </a:lnSpc>
              <a:spcBef>
                <a:spcPts val="0"/>
              </a:spcBef>
              <a:spcAft>
                <a:spcPts val="0"/>
              </a:spcAft>
              <a:buSzPts val="2100"/>
              <a:buChar char="•"/>
            </a:pPr>
            <a:r>
              <a:rPr lang="sv-SE"/>
              <a:t>Effektiv avverkning före stormen</a:t>
            </a:r>
            <a:endParaRPr/>
          </a:p>
          <a:p>
            <a:pPr marL="457200" lvl="0" indent="-361950" algn="l" rtl="0">
              <a:lnSpc>
                <a:spcPct val="115000"/>
              </a:lnSpc>
              <a:spcBef>
                <a:spcPts val="0"/>
              </a:spcBef>
              <a:spcAft>
                <a:spcPts val="0"/>
              </a:spcAft>
              <a:buSzPts val="2100"/>
              <a:buChar char="•"/>
            </a:pPr>
            <a:r>
              <a:rPr lang="sv-SE"/>
              <a:t>Yrkeskoppling till uppdrag 4</a:t>
            </a:r>
            <a:endParaRPr/>
          </a:p>
          <a:p>
            <a:pPr marL="0" lvl="0" indent="0" algn="l" rtl="0">
              <a:spcBef>
                <a:spcPts val="1000"/>
              </a:spcBef>
              <a:spcAft>
                <a:spcPts val="0"/>
              </a:spcAft>
              <a:buClr>
                <a:schemeClr val="dk1"/>
              </a:buClr>
              <a:buSzPts val="1100"/>
              <a:buFont typeface="Arial"/>
              <a:buNone/>
            </a:pPr>
            <a:endParaRPr sz="1550"/>
          </a:p>
          <a:p>
            <a:pPr marL="0" lvl="0" indent="0" algn="l" rtl="0">
              <a:spcBef>
                <a:spcPts val="1000"/>
              </a:spcBef>
              <a:spcAft>
                <a:spcPts val="0"/>
              </a:spcAft>
              <a:buClr>
                <a:schemeClr val="dk1"/>
              </a:buClr>
              <a:buSzPts val="1100"/>
              <a:buFont typeface="Arial"/>
              <a:buNone/>
            </a:pPr>
            <a:endParaRPr sz="1550"/>
          </a:p>
          <a:p>
            <a:pPr marL="0" lvl="0" indent="0" algn="l" rtl="0">
              <a:spcBef>
                <a:spcPts val="1000"/>
              </a:spcBef>
              <a:spcAft>
                <a:spcPts val="0"/>
              </a:spcAft>
              <a:buClr>
                <a:schemeClr val="dk1"/>
              </a:buClr>
              <a:buSzPts val="1100"/>
              <a:buFont typeface="Arial"/>
              <a:buNone/>
            </a:pPr>
            <a:endParaRPr sz="1550"/>
          </a:p>
          <a:p>
            <a:pPr marL="0" lvl="0" indent="0" algn="l" rtl="0">
              <a:spcBef>
                <a:spcPts val="1000"/>
              </a:spcBef>
              <a:spcAft>
                <a:spcPts val="0"/>
              </a:spcAft>
              <a:buClr>
                <a:schemeClr val="dk1"/>
              </a:buClr>
              <a:buSzPts val="1100"/>
              <a:buFont typeface="Arial"/>
              <a:buNone/>
            </a:pPr>
            <a:endParaRPr sz="1550"/>
          </a:p>
          <a:p>
            <a:pPr marL="0" lvl="0" indent="0" algn="l" rtl="0">
              <a:spcBef>
                <a:spcPts val="1000"/>
              </a:spcBef>
              <a:spcAft>
                <a:spcPts val="0"/>
              </a:spcAft>
              <a:buClr>
                <a:schemeClr val="dk1"/>
              </a:buClr>
              <a:buSzPts val="1100"/>
              <a:buFont typeface="Arial"/>
              <a:buNone/>
            </a:pPr>
            <a:endParaRPr sz="1550"/>
          </a:p>
          <a:p>
            <a:pPr marL="0" lvl="0" indent="0" algn="l" rtl="0">
              <a:spcBef>
                <a:spcPts val="1000"/>
              </a:spcBef>
              <a:spcAft>
                <a:spcPts val="0"/>
              </a:spcAft>
              <a:buClr>
                <a:schemeClr val="dk1"/>
              </a:buClr>
              <a:buSzPts val="1100"/>
              <a:buFont typeface="Arial"/>
              <a:buNone/>
            </a:pPr>
            <a:endParaRPr sz="1550"/>
          </a:p>
          <a:p>
            <a:pPr marL="0" lvl="0" indent="0" algn="l" rtl="0">
              <a:spcBef>
                <a:spcPts val="1000"/>
              </a:spcBef>
              <a:spcAft>
                <a:spcPts val="0"/>
              </a:spcAft>
              <a:buClr>
                <a:schemeClr val="dk1"/>
              </a:buClr>
              <a:buSzPts val="1100"/>
              <a:buFont typeface="Arial"/>
              <a:buNone/>
            </a:pPr>
            <a:endParaRPr sz="1550"/>
          </a:p>
          <a:p>
            <a:pPr marL="0" lvl="0" indent="0" algn="l" rtl="0">
              <a:spcBef>
                <a:spcPts val="1000"/>
              </a:spcBef>
              <a:spcAft>
                <a:spcPts val="0"/>
              </a:spcAft>
              <a:buClr>
                <a:schemeClr val="dk1"/>
              </a:buClr>
              <a:buSzPts val="1100"/>
              <a:buFont typeface="Arial"/>
              <a:buNone/>
            </a:pPr>
            <a:endParaRPr sz="1550"/>
          </a:p>
          <a:p>
            <a:pPr marL="0" lvl="0" indent="0" algn="l" rtl="0">
              <a:spcBef>
                <a:spcPts val="1000"/>
              </a:spcBef>
              <a:spcAft>
                <a:spcPts val="0"/>
              </a:spcAft>
              <a:buClr>
                <a:schemeClr val="dk1"/>
              </a:buClr>
              <a:buSzPts val="1100"/>
              <a:buFont typeface="Arial"/>
              <a:buNone/>
            </a:pPr>
            <a:endParaRPr sz="1550"/>
          </a:p>
          <a:p>
            <a:pPr marL="0" lvl="0" indent="0" algn="l" rtl="0">
              <a:spcBef>
                <a:spcPts val="1000"/>
              </a:spcBef>
              <a:spcAft>
                <a:spcPts val="0"/>
              </a:spcAft>
              <a:buClr>
                <a:schemeClr val="dk1"/>
              </a:buClr>
              <a:buSzPts val="1100"/>
              <a:buFont typeface="Arial"/>
              <a:buNone/>
            </a:pPr>
            <a:endParaRPr sz="1550"/>
          </a:p>
          <a:p>
            <a:pPr marL="0" lvl="0" indent="0" algn="l" rtl="0">
              <a:lnSpc>
                <a:spcPct val="100000"/>
              </a:lnSpc>
              <a:spcBef>
                <a:spcPts val="1000"/>
              </a:spcBef>
              <a:spcAft>
                <a:spcPts val="0"/>
              </a:spcAft>
              <a:buNone/>
            </a:pPr>
            <a:endParaRPr sz="1550"/>
          </a:p>
        </p:txBody>
      </p:sp>
      <p:pic>
        <p:nvPicPr>
          <p:cNvPr id="279" name="Google Shape;279;p35" title="Uppdrag 4 omslag.png"/>
          <p:cNvPicPr preferRelativeResize="0"/>
          <p:nvPr/>
        </p:nvPicPr>
        <p:blipFill>
          <a:blip r:embed="rId4">
            <a:alphaModFix/>
          </a:blip>
          <a:stretch>
            <a:fillRect/>
          </a:stretch>
        </p:blipFill>
        <p:spPr>
          <a:xfrm>
            <a:off x="727275" y="924125"/>
            <a:ext cx="3265050" cy="46401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6"/>
          <p:cNvSpPr/>
          <p:nvPr/>
        </p:nvSpPr>
        <p:spPr>
          <a:xfrm>
            <a:off x="0" y="100"/>
            <a:ext cx="12192000" cy="9144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6" name="Google Shape;286;p36"/>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287" name="Google Shape;287;p36"/>
          <p:cNvSpPr txBox="1"/>
          <p:nvPr/>
        </p:nvSpPr>
        <p:spPr>
          <a:xfrm>
            <a:off x="0" y="238000"/>
            <a:ext cx="121920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a:solidFill>
                  <a:schemeClr val="lt1"/>
                </a:solidFill>
              </a:rPr>
              <a:t>UPPDRAG 4: JOBBANNONS &amp; DISKUSSIONSFRÅGOR </a:t>
            </a:r>
            <a:endParaRPr sz="2400" b="1">
              <a:solidFill>
                <a:schemeClr val="lt1"/>
              </a:solidFill>
            </a:endParaRPr>
          </a:p>
        </p:txBody>
      </p:sp>
      <p:sp>
        <p:nvSpPr>
          <p:cNvPr id="288" name="Google Shape;288;p36"/>
          <p:cNvSpPr txBox="1">
            <a:spLocks noGrp="1"/>
          </p:cNvSpPr>
          <p:nvPr>
            <p:ph type="body" idx="1"/>
          </p:nvPr>
        </p:nvSpPr>
        <p:spPr>
          <a:xfrm>
            <a:off x="6809350" y="1468088"/>
            <a:ext cx="4770300" cy="4064100"/>
          </a:xfrm>
          <a:prstGeom prst="rect">
            <a:avLst/>
          </a:prstGeom>
          <a:noFill/>
          <a:ln>
            <a:noFill/>
          </a:ln>
        </p:spPr>
        <p:txBody>
          <a:bodyPr spcFirstLastPara="1" wrap="square" lIns="91425" tIns="45700" rIns="91425" bIns="45700" anchor="t" anchorCtr="0">
            <a:noAutofit/>
          </a:bodyPr>
          <a:lstStyle/>
          <a:p>
            <a:pPr marL="457200" lvl="0" indent="-323850" algn="l" rtl="0">
              <a:spcBef>
                <a:spcPts val="1000"/>
              </a:spcBef>
              <a:spcAft>
                <a:spcPts val="0"/>
              </a:spcAft>
              <a:buSzPts val="1500"/>
              <a:buChar char="•"/>
            </a:pPr>
            <a:r>
              <a:rPr lang="sv-SE" sz="1500"/>
              <a:t>Vad tycker du verkar vara mest spännande med jobbet som skördarförare? Varför? </a:t>
            </a:r>
            <a:endParaRPr sz="1500"/>
          </a:p>
          <a:p>
            <a:pPr marL="457200" lvl="0" indent="-323850" algn="l" rtl="0">
              <a:spcBef>
                <a:spcPts val="0"/>
              </a:spcBef>
              <a:spcAft>
                <a:spcPts val="0"/>
              </a:spcAft>
              <a:buSzPts val="1500"/>
              <a:buChar char="•"/>
            </a:pPr>
            <a:r>
              <a:rPr lang="sv-SE" sz="1500"/>
              <a:t>Vilken arbetsuppgift tror du är svårast och vilken tror du att du skulle klara bäst?</a:t>
            </a:r>
            <a:endParaRPr sz="1500"/>
          </a:p>
          <a:p>
            <a:pPr marL="457200" lvl="0" indent="-323850" algn="l" rtl="0">
              <a:spcBef>
                <a:spcPts val="0"/>
              </a:spcBef>
              <a:spcAft>
                <a:spcPts val="0"/>
              </a:spcAft>
              <a:buSzPts val="1500"/>
              <a:buChar char="•"/>
            </a:pPr>
            <a:r>
              <a:rPr lang="sv-SE" sz="1500"/>
              <a:t>Tror du att detta yrke kommer att finnas i framtiden?</a:t>
            </a:r>
            <a:endParaRPr sz="1500"/>
          </a:p>
          <a:p>
            <a:pPr marL="457200" lvl="0" indent="-323850" algn="l" rtl="0">
              <a:spcBef>
                <a:spcPts val="0"/>
              </a:spcBef>
              <a:spcAft>
                <a:spcPts val="0"/>
              </a:spcAft>
              <a:buSzPts val="1500"/>
              <a:buChar char="•"/>
            </a:pPr>
            <a:r>
              <a:rPr lang="sv-SE" sz="1500"/>
              <a:t>Vilka matematiska kunskaper tror du är viktigast att ha som skördarförare?</a:t>
            </a:r>
            <a:endParaRPr sz="1500"/>
          </a:p>
          <a:p>
            <a:pPr marL="457200" lvl="0" indent="-323850" algn="l" rtl="0">
              <a:spcBef>
                <a:spcPts val="0"/>
              </a:spcBef>
              <a:spcAft>
                <a:spcPts val="0"/>
              </a:spcAft>
              <a:buSzPts val="1500"/>
              <a:buChar char="•"/>
            </a:pPr>
            <a:r>
              <a:rPr lang="sv-SE" sz="1500"/>
              <a:t>Vilka andra förmågor, förutom matematik, tror du är viktiga för att lyckas med detta jobb?</a:t>
            </a:r>
            <a:endParaRPr sz="1500"/>
          </a:p>
          <a:p>
            <a:pPr marL="457200" lvl="0" indent="-323850" algn="l" rtl="0">
              <a:spcBef>
                <a:spcPts val="0"/>
              </a:spcBef>
              <a:spcAft>
                <a:spcPts val="0"/>
              </a:spcAft>
              <a:buSzPts val="1500"/>
              <a:buChar char="•"/>
            </a:pPr>
            <a:r>
              <a:rPr lang="sv-SE" sz="1500"/>
              <a:t>Varför tror du att modern teknik, som GPS och 3D-visualisering, har blivit så viktig i skogsbruket?</a:t>
            </a:r>
            <a:endParaRPr sz="1500"/>
          </a:p>
          <a:p>
            <a:pPr marL="457200" lvl="0" indent="-323850" algn="l" rtl="0">
              <a:spcBef>
                <a:spcPts val="0"/>
              </a:spcBef>
              <a:spcAft>
                <a:spcPts val="0"/>
              </a:spcAft>
              <a:buSzPts val="1500"/>
              <a:buChar char="•"/>
            </a:pPr>
            <a:r>
              <a:rPr lang="sv-SE" sz="1500"/>
              <a:t>Vilka andra yrken kan du komma på som arbetar med liknande matematiska utmaningar som en skördarförare?</a:t>
            </a:r>
            <a:endParaRPr sz="1500"/>
          </a:p>
        </p:txBody>
      </p:sp>
      <p:pic>
        <p:nvPicPr>
          <p:cNvPr id="289" name="Google Shape;289;p36" title="Uppdrag 4 jobbannons.png"/>
          <p:cNvPicPr preferRelativeResize="0"/>
          <p:nvPr/>
        </p:nvPicPr>
        <p:blipFill rotWithShape="1">
          <a:blip r:embed="rId4">
            <a:alphaModFix/>
          </a:blip>
          <a:srcRect l="109" r="119"/>
          <a:stretch/>
        </p:blipFill>
        <p:spPr>
          <a:xfrm>
            <a:off x="689475" y="1305525"/>
            <a:ext cx="5650601" cy="47353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7"/>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6" name="Google Shape;296;p37"/>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297" name="Google Shape;297;p37"/>
          <p:cNvSpPr txBox="1">
            <a:spLocks noGrp="1"/>
          </p:cNvSpPr>
          <p:nvPr>
            <p:ph type="body" idx="1"/>
          </p:nvPr>
        </p:nvSpPr>
        <p:spPr>
          <a:xfrm>
            <a:off x="5561100" y="1619025"/>
            <a:ext cx="5750400" cy="2734500"/>
          </a:xfrm>
          <a:prstGeom prst="rect">
            <a:avLst/>
          </a:prstGeom>
          <a:noFill/>
          <a:ln>
            <a:noFill/>
          </a:ln>
        </p:spPr>
        <p:txBody>
          <a:bodyPr spcFirstLastPara="1" wrap="square" lIns="91425" tIns="45700" rIns="91425" bIns="45700" anchor="t" anchorCtr="0">
            <a:normAutofit/>
          </a:bodyPr>
          <a:lstStyle/>
          <a:p>
            <a:pPr marL="457200" lvl="0" indent="-336550" algn="l" rtl="0">
              <a:lnSpc>
                <a:spcPct val="115000"/>
              </a:lnSpc>
              <a:spcBef>
                <a:spcPts val="1000"/>
              </a:spcBef>
              <a:spcAft>
                <a:spcPts val="0"/>
              </a:spcAft>
              <a:buSzPts val="1700"/>
              <a:buChar char="•"/>
            </a:pPr>
            <a:r>
              <a:rPr lang="sv-SE" sz="1700"/>
              <a:t>Text</a:t>
            </a:r>
            <a:endParaRPr sz="1700"/>
          </a:p>
          <a:p>
            <a:pPr marL="457200" lvl="0" indent="-336550" algn="l" rtl="0">
              <a:lnSpc>
                <a:spcPct val="115000"/>
              </a:lnSpc>
              <a:spcBef>
                <a:spcPts val="1000"/>
              </a:spcBef>
              <a:spcAft>
                <a:spcPts val="0"/>
              </a:spcAft>
              <a:buSzPts val="1700"/>
              <a:buChar char="•"/>
            </a:pPr>
            <a:r>
              <a:rPr lang="sv-SE" sz="1700"/>
              <a:t>Text</a:t>
            </a:r>
            <a:endParaRPr sz="1700"/>
          </a:p>
        </p:txBody>
      </p:sp>
      <p:sp>
        <p:nvSpPr>
          <p:cNvPr id="298" name="Google Shape;298;p37"/>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i="0" u="none" strike="noStrike" cap="none">
                <a:solidFill>
                  <a:schemeClr val="lt2"/>
                </a:solidFill>
                <a:latin typeface="Arial"/>
                <a:ea typeface="Arial"/>
                <a:cs typeface="Arial"/>
                <a:sym typeface="Arial"/>
              </a:rPr>
              <a:t>U</a:t>
            </a:r>
            <a:r>
              <a:rPr lang="sv-SE" sz="2400" b="1">
                <a:solidFill>
                  <a:schemeClr val="lt2"/>
                </a:solidFill>
              </a:rPr>
              <a:t>PPDRAG 4</a:t>
            </a:r>
            <a:r>
              <a:rPr lang="sv-SE" sz="2400" b="1" i="0" u="none" strike="noStrike" cap="none">
                <a:solidFill>
                  <a:schemeClr val="lt2"/>
                </a:solidFill>
                <a:latin typeface="Arial"/>
                <a:ea typeface="Arial"/>
                <a:cs typeface="Arial"/>
                <a:sym typeface="Arial"/>
              </a:rPr>
              <a:t>: DRÖNARNAVIGERING </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400" b="1">
              <a:solidFill>
                <a:schemeClr val="lt2"/>
              </a:solidFill>
            </a:endParaRPr>
          </a:p>
        </p:txBody>
      </p:sp>
      <p:pic>
        <p:nvPicPr>
          <p:cNvPr id="299" name="Google Shape;299;p37" title="DJI_20240531143949_0007_D.JPG"/>
          <p:cNvPicPr preferRelativeResize="0"/>
          <p:nvPr/>
        </p:nvPicPr>
        <p:blipFill>
          <a:blip r:embed="rId4">
            <a:alphaModFix/>
          </a:blip>
          <a:stretch>
            <a:fillRect/>
          </a:stretch>
        </p:blipFill>
        <p:spPr>
          <a:xfrm>
            <a:off x="444200" y="1619025"/>
            <a:ext cx="3903452" cy="2923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8"/>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6" name="Google Shape;306;p38"/>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307" name="Google Shape;307;p38"/>
          <p:cNvSpPr txBox="1">
            <a:spLocks noGrp="1"/>
          </p:cNvSpPr>
          <p:nvPr>
            <p:ph type="body" idx="1"/>
          </p:nvPr>
        </p:nvSpPr>
        <p:spPr>
          <a:xfrm>
            <a:off x="5561100" y="1619025"/>
            <a:ext cx="5750400" cy="2734500"/>
          </a:xfrm>
          <a:prstGeom prst="rect">
            <a:avLst/>
          </a:prstGeom>
          <a:noFill/>
          <a:ln>
            <a:noFill/>
          </a:ln>
        </p:spPr>
        <p:txBody>
          <a:bodyPr spcFirstLastPara="1" wrap="square" lIns="91425" tIns="45700" rIns="91425" bIns="45700" anchor="t" anchorCtr="0">
            <a:normAutofit/>
          </a:bodyPr>
          <a:lstStyle/>
          <a:p>
            <a:pPr marL="457200" lvl="0" indent="-336550" algn="l" rtl="0">
              <a:lnSpc>
                <a:spcPct val="115000"/>
              </a:lnSpc>
              <a:spcBef>
                <a:spcPts val="1000"/>
              </a:spcBef>
              <a:spcAft>
                <a:spcPts val="0"/>
              </a:spcAft>
              <a:buSzPts val="1700"/>
              <a:buChar char="•"/>
            </a:pPr>
            <a:r>
              <a:rPr lang="sv-SE" sz="1700"/>
              <a:t>Text</a:t>
            </a:r>
            <a:endParaRPr sz="1700"/>
          </a:p>
          <a:p>
            <a:pPr marL="457200" lvl="0" indent="-336550" algn="l" rtl="0">
              <a:lnSpc>
                <a:spcPct val="115000"/>
              </a:lnSpc>
              <a:spcBef>
                <a:spcPts val="1000"/>
              </a:spcBef>
              <a:spcAft>
                <a:spcPts val="0"/>
              </a:spcAft>
              <a:buSzPts val="1700"/>
              <a:buChar char="•"/>
            </a:pPr>
            <a:r>
              <a:rPr lang="sv-SE" sz="1700"/>
              <a:t>Text</a:t>
            </a:r>
            <a:endParaRPr sz="1700"/>
          </a:p>
        </p:txBody>
      </p:sp>
      <p:sp>
        <p:nvSpPr>
          <p:cNvPr id="308" name="Google Shape;308;p38"/>
          <p:cNvSpPr txBox="1"/>
          <p:nvPr/>
        </p:nvSpPr>
        <p:spPr>
          <a:xfrm>
            <a:off x="4719600" y="568750"/>
            <a:ext cx="74724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i="0" u="none" strike="noStrike" cap="none">
                <a:solidFill>
                  <a:schemeClr val="lt2"/>
                </a:solidFill>
                <a:latin typeface="Arial"/>
                <a:ea typeface="Arial"/>
                <a:cs typeface="Arial"/>
                <a:sym typeface="Arial"/>
              </a:rPr>
              <a:t>U</a:t>
            </a:r>
            <a:r>
              <a:rPr lang="sv-SE" sz="2400" b="1">
                <a:solidFill>
                  <a:schemeClr val="lt2"/>
                </a:solidFill>
              </a:rPr>
              <a:t>PPDRAG 4</a:t>
            </a:r>
            <a:r>
              <a:rPr lang="sv-SE" sz="2400" b="1" i="0" u="none" strike="noStrike" cap="none">
                <a:solidFill>
                  <a:schemeClr val="lt2"/>
                </a:solidFill>
                <a:latin typeface="Arial"/>
                <a:ea typeface="Arial"/>
                <a:cs typeface="Arial"/>
                <a:sym typeface="Arial"/>
              </a:rPr>
              <a:t>: </a:t>
            </a:r>
            <a:r>
              <a:rPr lang="sv-SE" sz="2400" b="1">
                <a:solidFill>
                  <a:schemeClr val="lt2"/>
                </a:solidFill>
              </a:rPr>
              <a:t>SKYDDA SKOGEN FRÅN BRAND</a:t>
            </a:r>
            <a:r>
              <a:rPr lang="sv-SE" sz="2400" b="1" i="0" u="none" strike="noStrike" cap="none">
                <a:solidFill>
                  <a:schemeClr val="lt2"/>
                </a:solidFill>
                <a:latin typeface="Arial"/>
                <a:ea typeface="Arial"/>
                <a:cs typeface="Arial"/>
                <a:sym typeface="Arial"/>
              </a:rPr>
              <a:t> </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400" b="1">
              <a:solidFill>
                <a:schemeClr val="lt2"/>
              </a:solidFill>
            </a:endParaRPr>
          </a:p>
        </p:txBody>
      </p:sp>
      <p:pic>
        <p:nvPicPr>
          <p:cNvPr id="309" name="Google Shape;309;p38" title="ChatGPT skogsbrand.png"/>
          <p:cNvPicPr preferRelativeResize="0"/>
          <p:nvPr/>
        </p:nvPicPr>
        <p:blipFill>
          <a:blip r:embed="rId4">
            <a:alphaModFix/>
          </a:blip>
          <a:stretch>
            <a:fillRect/>
          </a:stretch>
        </p:blipFill>
        <p:spPr>
          <a:xfrm>
            <a:off x="406050" y="1247150"/>
            <a:ext cx="3907500" cy="2605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9"/>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6" name="Google Shape;316;p39"/>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317" name="Google Shape;317;p39"/>
          <p:cNvSpPr txBox="1">
            <a:spLocks noGrp="1"/>
          </p:cNvSpPr>
          <p:nvPr>
            <p:ph type="body" idx="1"/>
          </p:nvPr>
        </p:nvSpPr>
        <p:spPr>
          <a:xfrm>
            <a:off x="5561100" y="1619025"/>
            <a:ext cx="5750400" cy="2734500"/>
          </a:xfrm>
          <a:prstGeom prst="rect">
            <a:avLst/>
          </a:prstGeom>
          <a:noFill/>
          <a:ln>
            <a:noFill/>
          </a:ln>
        </p:spPr>
        <p:txBody>
          <a:bodyPr spcFirstLastPara="1" wrap="square" lIns="91425" tIns="45700" rIns="91425" bIns="45700" anchor="t" anchorCtr="0">
            <a:normAutofit/>
          </a:bodyPr>
          <a:lstStyle/>
          <a:p>
            <a:pPr marL="457200" lvl="0" indent="-336550" algn="l" rtl="0">
              <a:lnSpc>
                <a:spcPct val="115000"/>
              </a:lnSpc>
              <a:spcBef>
                <a:spcPts val="1000"/>
              </a:spcBef>
              <a:spcAft>
                <a:spcPts val="0"/>
              </a:spcAft>
              <a:buSzPts val="1700"/>
              <a:buChar char="•"/>
            </a:pPr>
            <a:r>
              <a:rPr lang="sv-SE" sz="1700"/>
              <a:t>Text</a:t>
            </a:r>
            <a:endParaRPr sz="1700"/>
          </a:p>
          <a:p>
            <a:pPr marL="457200" lvl="0" indent="-336550" algn="l" rtl="0">
              <a:lnSpc>
                <a:spcPct val="115000"/>
              </a:lnSpc>
              <a:spcBef>
                <a:spcPts val="1000"/>
              </a:spcBef>
              <a:spcAft>
                <a:spcPts val="0"/>
              </a:spcAft>
              <a:buSzPts val="1700"/>
              <a:buChar char="•"/>
            </a:pPr>
            <a:r>
              <a:rPr lang="sv-SE" sz="1700"/>
              <a:t>Text</a:t>
            </a:r>
            <a:endParaRPr sz="1700"/>
          </a:p>
        </p:txBody>
      </p:sp>
      <p:sp>
        <p:nvSpPr>
          <p:cNvPr id="318" name="Google Shape;318;p39"/>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i="0" u="none" strike="noStrike" cap="none">
                <a:solidFill>
                  <a:schemeClr val="lt2"/>
                </a:solidFill>
                <a:latin typeface="Arial"/>
                <a:ea typeface="Arial"/>
                <a:cs typeface="Arial"/>
                <a:sym typeface="Arial"/>
              </a:rPr>
              <a:t>U</a:t>
            </a:r>
            <a:r>
              <a:rPr lang="sv-SE" sz="2400" b="1">
                <a:solidFill>
                  <a:schemeClr val="lt2"/>
                </a:solidFill>
              </a:rPr>
              <a:t>PPDRAG 4</a:t>
            </a:r>
            <a:r>
              <a:rPr lang="sv-SE" sz="2400" b="1" i="0" u="none" strike="noStrike" cap="none">
                <a:solidFill>
                  <a:schemeClr val="lt2"/>
                </a:solidFill>
                <a:latin typeface="Arial"/>
                <a:ea typeface="Arial"/>
                <a:cs typeface="Arial"/>
                <a:sym typeface="Arial"/>
              </a:rPr>
              <a:t>: </a:t>
            </a:r>
            <a:r>
              <a:rPr lang="sv-SE" sz="2400" b="1">
                <a:solidFill>
                  <a:schemeClr val="lt2"/>
                </a:solidFill>
              </a:rPr>
              <a:t>EFFEKTIV AVVERKNING FÖRE STORMEN</a:t>
            </a:r>
            <a:r>
              <a:rPr lang="sv-SE" sz="2400" b="1" i="0" u="none" strike="noStrike" cap="none">
                <a:solidFill>
                  <a:schemeClr val="lt2"/>
                </a:solidFill>
                <a:latin typeface="Arial"/>
                <a:ea typeface="Arial"/>
                <a:cs typeface="Arial"/>
                <a:sym typeface="Arial"/>
              </a:rPr>
              <a:t> </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400" b="1">
              <a:solidFill>
                <a:schemeClr val="lt2"/>
              </a:solidFill>
            </a:endParaRPr>
          </a:p>
        </p:txBody>
      </p:sp>
      <p:pic>
        <p:nvPicPr>
          <p:cNvPr id="319" name="Google Shape;319;p39" title="Gudrun Mats Samuelsson.jpg"/>
          <p:cNvPicPr preferRelativeResize="0"/>
          <p:nvPr/>
        </p:nvPicPr>
        <p:blipFill>
          <a:blip r:embed="rId4">
            <a:alphaModFix/>
          </a:blip>
          <a:stretch>
            <a:fillRect/>
          </a:stretch>
        </p:blipFill>
        <p:spPr>
          <a:xfrm>
            <a:off x="353015" y="1091500"/>
            <a:ext cx="4013573" cy="266919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40"/>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326" name="Google Shape;326;p40"/>
          <p:cNvSpPr txBox="1">
            <a:spLocks noGrp="1"/>
          </p:cNvSpPr>
          <p:nvPr>
            <p:ph type="body" idx="1"/>
          </p:nvPr>
        </p:nvSpPr>
        <p:spPr>
          <a:xfrm>
            <a:off x="789825" y="1696350"/>
            <a:ext cx="11213700" cy="5161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sv-SE" sz="1400"/>
              <a:t>Länk till ny filmplattform: </a:t>
            </a:r>
            <a:r>
              <a:rPr lang="sv-SE" sz="1400" u="sng">
                <a:solidFill>
                  <a:schemeClr val="lt2"/>
                </a:solidFill>
                <a:hlinkClick r:id="rId4">
                  <a:extLst>
                    <a:ext uri="{A12FA001-AC4F-418D-AE19-62706E023703}">
                      <ahyp:hlinkClr xmlns:ahyp="http://schemas.microsoft.com/office/drawing/2018/hyperlinkcolor" val="tx"/>
                    </a:ext>
                  </a:extLst>
                </a:hlinkClick>
              </a:rPr>
              <a:t>https://play.regionkronoberg.se/</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ATA TIMBER: </a:t>
            </a:r>
            <a:r>
              <a:rPr lang="sv-SE" sz="1400" u="sng">
                <a:solidFill>
                  <a:schemeClr val="hlink"/>
                </a:solidFill>
                <a:hlinkClick r:id="rId5"/>
              </a:rPr>
              <a:t>https://www.ata.nu/</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Film som visar forskare från Linnéuniversitetet som använder drönare i skogen: </a:t>
            </a:r>
            <a:br>
              <a:rPr lang="sv-SE" sz="1400"/>
            </a:br>
            <a:r>
              <a:rPr lang="sv-SE" sz="1400" u="sng">
                <a:solidFill>
                  <a:schemeClr val="hlink"/>
                </a:solidFill>
                <a:hlinkClick r:id="rId6"/>
              </a:rPr>
              <a:t>www.motnyahojder.com/makeitcount</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Drönarstation: </a:t>
            </a:r>
            <a:r>
              <a:rPr lang="sv-SE" sz="1400" u="sng">
                <a:solidFill>
                  <a:schemeClr val="hlink"/>
                </a:solidFill>
                <a:hlinkClick r:id="rId7"/>
              </a:rPr>
              <a:t>https://dronestation.se/</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Ung Företagsamhet UF: </a:t>
            </a:r>
            <a:r>
              <a:rPr lang="sv-SE" sz="1400" u="sng">
                <a:solidFill>
                  <a:schemeClr val="hlink"/>
                </a:solidFill>
                <a:hlinkClick r:id="rId8"/>
              </a:rPr>
              <a:t>https://ungforetagsamhet.se/kronoberg</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Geogebra: </a:t>
            </a:r>
            <a:r>
              <a:rPr lang="sv-SE" sz="1400" u="sng">
                <a:solidFill>
                  <a:schemeClr val="hlink"/>
                </a:solidFill>
                <a:hlinkClick r:id="rId9"/>
              </a:rPr>
              <a:t>https://www.geogebra.org/classic?lang=sv</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Plugga skog och naturvetenskap på Ryssbygymnasiet: </a:t>
            </a:r>
            <a:r>
              <a:rPr lang="sv-SE" sz="1400" u="sng">
                <a:solidFill>
                  <a:schemeClr val="hlink"/>
                </a:solidFill>
                <a:hlinkClick r:id="rId10"/>
              </a:rPr>
              <a:t>https://ryssbygymnasiet.se/</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Plugga skog på Linnéuniversitetet:</a:t>
            </a:r>
            <a:r>
              <a:rPr lang="sv-SE" sz="1400" u="sng">
                <a:solidFill>
                  <a:schemeClr val="hlink"/>
                </a:solidFill>
                <a:hlinkClick r:id="rId11"/>
              </a:rPr>
              <a:t>https://lnu.se/program/skogskandidatprogrammet-tgskp/vaxjo-distans-ht/</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endParaRPr sz="1400"/>
          </a:p>
        </p:txBody>
      </p:sp>
      <p:sp>
        <p:nvSpPr>
          <p:cNvPr id="327" name="Google Shape;327;p40"/>
          <p:cNvSpPr txBox="1"/>
          <p:nvPr/>
        </p:nvSpPr>
        <p:spPr>
          <a:xfrm>
            <a:off x="693500" y="926625"/>
            <a:ext cx="111045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sv-SE" sz="3600" b="1" i="0" u="none" strike="noStrike" cap="none">
                <a:solidFill>
                  <a:schemeClr val="lt2"/>
                </a:solidFill>
                <a:latin typeface="Arial"/>
                <a:ea typeface="Arial"/>
                <a:cs typeface="Arial"/>
                <a:sym typeface="Arial"/>
              </a:rPr>
              <a:t>Uppdrag </a:t>
            </a:r>
            <a:r>
              <a:rPr lang="sv-SE" sz="3600" b="1">
                <a:solidFill>
                  <a:schemeClr val="lt2"/>
                </a:solidFill>
              </a:rPr>
              <a:t>4</a:t>
            </a:r>
            <a:r>
              <a:rPr lang="sv-SE" sz="3600" b="1" i="0" u="none" strike="noStrike" cap="none">
                <a:solidFill>
                  <a:schemeClr val="lt2"/>
                </a:solidFill>
                <a:latin typeface="Arial"/>
                <a:ea typeface="Arial"/>
                <a:cs typeface="Arial"/>
                <a:sym typeface="Arial"/>
              </a:rPr>
              <a:t>: Resurser</a:t>
            </a:r>
            <a:endParaRPr sz="3600" b="1" i="0" u="none" strike="noStrike" cap="none">
              <a:solidFill>
                <a:schemeClr val="lt2"/>
              </a:solidFill>
              <a:latin typeface="Arial"/>
              <a:ea typeface="Arial"/>
              <a:cs typeface="Arial"/>
              <a:sym typeface="Arial"/>
            </a:endParaRPr>
          </a:p>
        </p:txBody>
      </p:sp>
      <p:sp>
        <p:nvSpPr>
          <p:cNvPr id="328" name="Google Shape;328;p40"/>
          <p:cNvSpPr txBox="1"/>
          <p:nvPr/>
        </p:nvSpPr>
        <p:spPr>
          <a:xfrm>
            <a:off x="7952175" y="926625"/>
            <a:ext cx="3621300" cy="3508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sv-SE" b="1">
                <a:solidFill>
                  <a:schemeClr val="dk1"/>
                </a:solidFill>
              </a:rPr>
              <a:t>Fokusmatte 5 min:</a:t>
            </a:r>
            <a:endParaRPr b="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sv-SE">
                <a:solidFill>
                  <a:schemeClr val="dk1"/>
                </a:solidFill>
              </a:rPr>
              <a:t>Nivå 1: </a:t>
            </a:r>
            <a:endParaRPr>
              <a:solidFill>
                <a:schemeClr val="dk1"/>
              </a:solidFill>
            </a:endParaRPr>
          </a:p>
          <a:p>
            <a:pPr marL="0" lvl="0" indent="0" algn="l" rtl="0">
              <a:spcBef>
                <a:spcPts val="0"/>
              </a:spcBef>
              <a:spcAft>
                <a:spcPts val="0"/>
              </a:spcAft>
              <a:buNone/>
            </a:pPr>
            <a:r>
              <a:rPr lang="sv-SE">
                <a:solidFill>
                  <a:schemeClr val="dk1"/>
                </a:solidFill>
              </a:rPr>
              <a:t>Arbetsblad (Alfa Beta Gamma)</a:t>
            </a:r>
            <a:endParaRPr>
              <a:solidFill>
                <a:schemeClr val="dk1"/>
              </a:solidFill>
            </a:endParaRPr>
          </a:p>
          <a:p>
            <a:pPr marL="0" lvl="0" indent="0" algn="l" rtl="0">
              <a:spcBef>
                <a:spcPts val="0"/>
              </a:spcBef>
              <a:spcAft>
                <a:spcPts val="0"/>
              </a:spcAft>
              <a:buNone/>
            </a:pPr>
            <a:r>
              <a:rPr lang="sv-SE" u="sng">
                <a:solidFill>
                  <a:schemeClr val="hlink"/>
                </a:solidFill>
                <a:hlinkClick r:id="rId12"/>
              </a:rPr>
              <a:t>https://www.matematikabg.se/larare/Arbetsblad.html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sv-SE">
                <a:solidFill>
                  <a:schemeClr val="dk1"/>
                </a:solidFill>
              </a:rPr>
              <a:t>Nivå 2: </a:t>
            </a:r>
            <a:endParaRPr>
              <a:solidFill>
                <a:schemeClr val="dk1"/>
              </a:solidFill>
            </a:endParaRPr>
          </a:p>
          <a:p>
            <a:pPr marL="0" lvl="0" indent="0" algn="l" rtl="0">
              <a:spcBef>
                <a:spcPts val="0"/>
              </a:spcBef>
              <a:spcAft>
                <a:spcPts val="0"/>
              </a:spcAft>
              <a:buNone/>
            </a:pPr>
            <a:r>
              <a:rPr lang="sv-SE">
                <a:solidFill>
                  <a:schemeClr val="dk1"/>
                </a:solidFill>
              </a:rPr>
              <a:t>Arbetsblad (X Y Z)</a:t>
            </a:r>
            <a:endParaRPr>
              <a:solidFill>
                <a:schemeClr val="dk1"/>
              </a:solidFill>
            </a:endParaRPr>
          </a:p>
          <a:p>
            <a:pPr marL="0" lvl="0" indent="0" algn="l" rtl="0">
              <a:spcBef>
                <a:spcPts val="0"/>
              </a:spcBef>
              <a:spcAft>
                <a:spcPts val="0"/>
              </a:spcAft>
              <a:buNone/>
            </a:pPr>
            <a:r>
              <a:rPr lang="sv-SE" u="sng">
                <a:solidFill>
                  <a:schemeClr val="hlink"/>
                </a:solidFill>
                <a:hlinkClick r:id="rId13"/>
              </a:rPr>
              <a:t>https://www.matematikxyz.com/larare/Arbetsblad.html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sv-SE">
                <a:solidFill>
                  <a:schemeClr val="dk1"/>
                </a:solidFill>
              </a:rPr>
              <a:t>Välj egna eller våra utvalda arbetsblad:</a:t>
            </a:r>
            <a:endParaRPr>
              <a:solidFill>
                <a:schemeClr val="dk1"/>
              </a:solidFill>
            </a:endParaRPr>
          </a:p>
          <a:p>
            <a:pPr marL="0" lvl="0" indent="0" algn="l" rtl="0">
              <a:spcBef>
                <a:spcPts val="0"/>
              </a:spcBef>
              <a:spcAft>
                <a:spcPts val="0"/>
              </a:spcAft>
              <a:buNone/>
            </a:pPr>
            <a:r>
              <a:rPr lang="sv-SE" u="sng">
                <a:solidFill>
                  <a:schemeClr val="hlink"/>
                </a:solidFill>
                <a:hlinkClick r:id="rId14"/>
              </a:rPr>
              <a:t>Nivå 1</a:t>
            </a:r>
            <a:endParaRPr>
              <a:solidFill>
                <a:schemeClr val="dk1"/>
              </a:solidFill>
            </a:endParaRPr>
          </a:p>
          <a:p>
            <a:pPr marL="0" lvl="0" indent="0" algn="l" rtl="0">
              <a:spcBef>
                <a:spcPts val="0"/>
              </a:spcBef>
              <a:spcAft>
                <a:spcPts val="0"/>
              </a:spcAft>
              <a:buNone/>
            </a:pPr>
            <a:r>
              <a:rPr lang="sv-SE" u="sng">
                <a:solidFill>
                  <a:schemeClr val="hlink"/>
                </a:solidFill>
                <a:hlinkClick r:id="rId15"/>
              </a:rPr>
              <a:t>Nivå 2</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1"/>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5" name="Google Shape;335;p41"/>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336" name="Google Shape;336;p41"/>
          <p:cNvSpPr txBox="1"/>
          <p:nvPr/>
        </p:nvSpPr>
        <p:spPr>
          <a:xfrm>
            <a:off x="4719600" y="568750"/>
            <a:ext cx="74724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200" b="1">
                <a:solidFill>
                  <a:schemeClr val="lt2"/>
                </a:solidFill>
              </a:rPr>
              <a:t>UPPDRAG 5</a:t>
            </a:r>
            <a:r>
              <a:rPr lang="sv-SE" sz="2200" b="1" i="0" u="none" strike="noStrike" cap="none">
                <a:solidFill>
                  <a:schemeClr val="lt2"/>
                </a:solidFill>
                <a:latin typeface="Arial"/>
                <a:ea typeface="Arial"/>
                <a:cs typeface="Arial"/>
                <a:sym typeface="Arial"/>
              </a:rPr>
              <a:t>: </a:t>
            </a:r>
            <a:r>
              <a:rPr lang="sv-SE" sz="2200" b="1">
                <a:solidFill>
                  <a:schemeClr val="lt2"/>
                </a:solidFill>
              </a:rPr>
              <a:t>PRODUKTUTVECKLING MED WILLO</a:t>
            </a:r>
            <a:endParaRPr sz="22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300" b="1">
              <a:solidFill>
                <a:schemeClr val="lt2"/>
              </a:solidFill>
            </a:endParaRPr>
          </a:p>
        </p:txBody>
      </p:sp>
      <p:sp>
        <p:nvSpPr>
          <p:cNvPr id="337" name="Google Shape;337;p41"/>
          <p:cNvSpPr txBox="1">
            <a:spLocks noGrp="1"/>
          </p:cNvSpPr>
          <p:nvPr>
            <p:ph type="body" idx="1"/>
          </p:nvPr>
        </p:nvSpPr>
        <p:spPr>
          <a:xfrm>
            <a:off x="5127075" y="1441650"/>
            <a:ext cx="6013800" cy="3882900"/>
          </a:xfrm>
          <a:prstGeom prst="rect">
            <a:avLst/>
          </a:prstGeom>
          <a:noFill/>
          <a:ln>
            <a:noFill/>
          </a:ln>
        </p:spPr>
        <p:txBody>
          <a:bodyPr spcFirstLastPara="1" wrap="square" lIns="91425" tIns="45700" rIns="91425" bIns="45700" anchor="t" anchorCtr="0">
            <a:noAutofit/>
          </a:bodyPr>
          <a:lstStyle/>
          <a:p>
            <a:pPr marL="457200" lvl="0" indent="-361950" algn="l" rtl="0">
              <a:lnSpc>
                <a:spcPct val="115000"/>
              </a:lnSpc>
              <a:spcBef>
                <a:spcPts val="1000"/>
              </a:spcBef>
              <a:spcAft>
                <a:spcPts val="0"/>
              </a:spcAft>
              <a:buSzPts val="2100"/>
              <a:buChar char="•"/>
            </a:pPr>
            <a:r>
              <a:rPr lang="sv-SE"/>
              <a:t>Volymberäkning</a:t>
            </a:r>
            <a:endParaRPr/>
          </a:p>
          <a:p>
            <a:pPr marL="457200" lvl="0" indent="-361950" algn="l" rtl="0">
              <a:lnSpc>
                <a:spcPct val="115000"/>
              </a:lnSpc>
              <a:spcBef>
                <a:spcPts val="0"/>
              </a:spcBef>
              <a:spcAft>
                <a:spcPts val="0"/>
              </a:spcAft>
              <a:buSzPts val="2100"/>
              <a:buChar char="•"/>
            </a:pPr>
            <a:r>
              <a:rPr lang="sv-SE"/>
              <a:t>Arkimedes princip</a:t>
            </a:r>
            <a:endParaRPr/>
          </a:p>
          <a:p>
            <a:pPr marL="457200" lvl="0" indent="-361950" algn="l" rtl="0">
              <a:lnSpc>
                <a:spcPct val="115000"/>
              </a:lnSpc>
              <a:spcBef>
                <a:spcPts val="0"/>
              </a:spcBef>
              <a:spcAft>
                <a:spcPts val="0"/>
              </a:spcAft>
              <a:buSzPts val="2100"/>
              <a:buChar char="•"/>
            </a:pPr>
            <a:r>
              <a:rPr lang="sv-SE"/>
              <a:t>Produktutveckling</a:t>
            </a:r>
            <a:endParaRPr/>
          </a:p>
          <a:p>
            <a:pPr marL="457200" lvl="0" indent="-361950" algn="l" rtl="0">
              <a:lnSpc>
                <a:spcPct val="115000"/>
              </a:lnSpc>
              <a:spcBef>
                <a:spcPts val="0"/>
              </a:spcBef>
              <a:spcAft>
                <a:spcPts val="0"/>
              </a:spcAft>
              <a:buSzPts val="2100"/>
              <a:buChar char="•"/>
            </a:pPr>
            <a:r>
              <a:rPr lang="sv-SE"/>
              <a:t>Yrkeskoppling till uppdrag 5</a:t>
            </a:r>
            <a:endParaRPr/>
          </a:p>
          <a:p>
            <a:pPr marL="0" lvl="0" indent="0" algn="l" rtl="0">
              <a:spcBef>
                <a:spcPts val="1000"/>
              </a:spcBef>
              <a:spcAft>
                <a:spcPts val="0"/>
              </a:spcAft>
              <a:buClr>
                <a:schemeClr val="dk1"/>
              </a:buClr>
              <a:buSzPts val="1100"/>
              <a:buFont typeface="Arial"/>
              <a:buNone/>
            </a:pPr>
            <a:endParaRPr sz="1550"/>
          </a:p>
          <a:p>
            <a:pPr marL="0" lvl="0" indent="0" algn="l" rtl="0">
              <a:spcBef>
                <a:spcPts val="1000"/>
              </a:spcBef>
              <a:spcAft>
                <a:spcPts val="0"/>
              </a:spcAft>
              <a:buClr>
                <a:schemeClr val="dk1"/>
              </a:buClr>
              <a:buSzPts val="1100"/>
              <a:buFont typeface="Arial"/>
              <a:buNone/>
            </a:pPr>
            <a:endParaRPr sz="1550"/>
          </a:p>
          <a:p>
            <a:pPr marL="0" lvl="0" indent="0" algn="l" rtl="0">
              <a:spcBef>
                <a:spcPts val="1000"/>
              </a:spcBef>
              <a:spcAft>
                <a:spcPts val="0"/>
              </a:spcAft>
              <a:buClr>
                <a:schemeClr val="dk1"/>
              </a:buClr>
              <a:buSzPts val="1100"/>
              <a:buFont typeface="Arial"/>
              <a:buNone/>
            </a:pPr>
            <a:endParaRPr sz="1550"/>
          </a:p>
          <a:p>
            <a:pPr marL="0" lvl="0" indent="0" algn="l" rtl="0">
              <a:spcBef>
                <a:spcPts val="1000"/>
              </a:spcBef>
              <a:spcAft>
                <a:spcPts val="0"/>
              </a:spcAft>
              <a:buClr>
                <a:schemeClr val="dk1"/>
              </a:buClr>
              <a:buSzPts val="1100"/>
              <a:buFont typeface="Arial"/>
              <a:buNone/>
            </a:pPr>
            <a:endParaRPr sz="1550"/>
          </a:p>
          <a:p>
            <a:pPr marL="0" lvl="0" indent="0" algn="l" rtl="0">
              <a:spcBef>
                <a:spcPts val="1000"/>
              </a:spcBef>
              <a:spcAft>
                <a:spcPts val="0"/>
              </a:spcAft>
              <a:buClr>
                <a:schemeClr val="dk1"/>
              </a:buClr>
              <a:buSzPts val="1100"/>
              <a:buFont typeface="Arial"/>
              <a:buNone/>
            </a:pPr>
            <a:endParaRPr sz="1550"/>
          </a:p>
          <a:p>
            <a:pPr marL="0" lvl="0" indent="0" algn="l" rtl="0">
              <a:spcBef>
                <a:spcPts val="1000"/>
              </a:spcBef>
              <a:spcAft>
                <a:spcPts val="0"/>
              </a:spcAft>
              <a:buClr>
                <a:schemeClr val="dk1"/>
              </a:buClr>
              <a:buSzPts val="1100"/>
              <a:buFont typeface="Arial"/>
              <a:buNone/>
            </a:pPr>
            <a:endParaRPr sz="1550"/>
          </a:p>
          <a:p>
            <a:pPr marL="0" lvl="0" indent="0" algn="l" rtl="0">
              <a:spcBef>
                <a:spcPts val="1000"/>
              </a:spcBef>
              <a:spcAft>
                <a:spcPts val="0"/>
              </a:spcAft>
              <a:buClr>
                <a:schemeClr val="dk1"/>
              </a:buClr>
              <a:buSzPts val="1100"/>
              <a:buFont typeface="Arial"/>
              <a:buNone/>
            </a:pPr>
            <a:endParaRPr sz="1550"/>
          </a:p>
          <a:p>
            <a:pPr marL="0" lvl="0" indent="0" algn="l" rtl="0">
              <a:spcBef>
                <a:spcPts val="1000"/>
              </a:spcBef>
              <a:spcAft>
                <a:spcPts val="0"/>
              </a:spcAft>
              <a:buClr>
                <a:schemeClr val="dk1"/>
              </a:buClr>
              <a:buSzPts val="1100"/>
              <a:buFont typeface="Arial"/>
              <a:buNone/>
            </a:pPr>
            <a:endParaRPr sz="1550"/>
          </a:p>
          <a:p>
            <a:pPr marL="0" lvl="0" indent="0" algn="l" rtl="0">
              <a:spcBef>
                <a:spcPts val="1000"/>
              </a:spcBef>
              <a:spcAft>
                <a:spcPts val="0"/>
              </a:spcAft>
              <a:buClr>
                <a:schemeClr val="dk1"/>
              </a:buClr>
              <a:buSzPts val="1100"/>
              <a:buFont typeface="Arial"/>
              <a:buNone/>
            </a:pPr>
            <a:endParaRPr sz="1550"/>
          </a:p>
          <a:p>
            <a:pPr marL="0" lvl="0" indent="0" algn="l" rtl="0">
              <a:spcBef>
                <a:spcPts val="1000"/>
              </a:spcBef>
              <a:spcAft>
                <a:spcPts val="0"/>
              </a:spcAft>
              <a:buClr>
                <a:schemeClr val="dk1"/>
              </a:buClr>
              <a:buSzPts val="1100"/>
              <a:buFont typeface="Arial"/>
              <a:buNone/>
            </a:pPr>
            <a:endParaRPr sz="1550"/>
          </a:p>
          <a:p>
            <a:pPr marL="0" lvl="0" indent="0" algn="l" rtl="0">
              <a:lnSpc>
                <a:spcPct val="100000"/>
              </a:lnSpc>
              <a:spcBef>
                <a:spcPts val="1000"/>
              </a:spcBef>
              <a:spcAft>
                <a:spcPts val="0"/>
              </a:spcAft>
              <a:buNone/>
            </a:pPr>
            <a:endParaRPr sz="1550"/>
          </a:p>
        </p:txBody>
      </p:sp>
      <p:pic>
        <p:nvPicPr>
          <p:cNvPr id="338" name="Google Shape;338;p41" title="Uppdrag 5 omslag.png"/>
          <p:cNvPicPr preferRelativeResize="0"/>
          <p:nvPr/>
        </p:nvPicPr>
        <p:blipFill>
          <a:blip r:embed="rId4">
            <a:alphaModFix/>
          </a:blip>
          <a:stretch>
            <a:fillRect/>
          </a:stretch>
        </p:blipFill>
        <p:spPr>
          <a:xfrm>
            <a:off x="636414" y="795725"/>
            <a:ext cx="3446776" cy="48690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body" idx="1"/>
          </p:nvPr>
        </p:nvSpPr>
        <p:spPr>
          <a:xfrm>
            <a:off x="4616950" y="1973250"/>
            <a:ext cx="6767100" cy="34755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Clr>
                <a:schemeClr val="dk1"/>
              </a:buClr>
              <a:buSzPts val="2200"/>
              <a:buChar char="•"/>
            </a:pPr>
            <a:r>
              <a:rPr lang="sv-SE" sz="2200" b="1"/>
              <a:t>Uppdrag 1:</a:t>
            </a:r>
            <a:r>
              <a:rPr lang="sv-SE" sz="2200"/>
              <a:t> Mattemönster med IKEA</a:t>
            </a:r>
            <a:endParaRPr sz="2200"/>
          </a:p>
          <a:p>
            <a:pPr marL="228600" lvl="0" indent="-228600" algn="l" rtl="0">
              <a:lnSpc>
                <a:spcPct val="90000"/>
              </a:lnSpc>
              <a:spcBef>
                <a:spcPts val="1000"/>
              </a:spcBef>
              <a:spcAft>
                <a:spcPts val="0"/>
              </a:spcAft>
              <a:buClr>
                <a:schemeClr val="dk1"/>
              </a:buClr>
              <a:buSzPts val="2200"/>
              <a:buChar char="•"/>
            </a:pPr>
            <a:r>
              <a:rPr lang="sv-SE" sz="2200" b="1"/>
              <a:t>Uppdrag 2:</a:t>
            </a:r>
            <a:r>
              <a:rPr lang="sv-SE" sz="2200"/>
              <a:t> Krypto med Combitech</a:t>
            </a:r>
            <a:endParaRPr sz="2200"/>
          </a:p>
          <a:p>
            <a:pPr marL="228600" lvl="0" indent="-228600" algn="l" rtl="0">
              <a:lnSpc>
                <a:spcPct val="90000"/>
              </a:lnSpc>
              <a:spcBef>
                <a:spcPts val="1000"/>
              </a:spcBef>
              <a:spcAft>
                <a:spcPts val="0"/>
              </a:spcAft>
              <a:buClr>
                <a:schemeClr val="dk1"/>
              </a:buClr>
              <a:buSzPts val="2200"/>
              <a:buChar char="•"/>
            </a:pPr>
            <a:r>
              <a:rPr lang="sv-SE" sz="2200" b="1"/>
              <a:t>Uppdrag 3: </a:t>
            </a:r>
            <a:r>
              <a:rPr lang="sv-SE" sz="2200"/>
              <a:t>Smart teknik som räddar liv</a:t>
            </a:r>
            <a:endParaRPr sz="2200"/>
          </a:p>
          <a:p>
            <a:pPr marL="228600" lvl="0" indent="-228600" algn="l" rtl="0">
              <a:lnSpc>
                <a:spcPct val="90000"/>
              </a:lnSpc>
              <a:spcBef>
                <a:spcPts val="1000"/>
              </a:spcBef>
              <a:spcAft>
                <a:spcPts val="0"/>
              </a:spcAft>
              <a:buClr>
                <a:schemeClr val="dk1"/>
              </a:buClr>
              <a:buSzPts val="2200"/>
              <a:buChar char="•"/>
            </a:pPr>
            <a:r>
              <a:rPr lang="sv-SE" sz="2200" b="1"/>
              <a:t>Uppdrag 4:</a:t>
            </a:r>
            <a:r>
              <a:rPr lang="sv-SE" sz="2200"/>
              <a:t> Geogebra i skogen</a:t>
            </a:r>
            <a:endParaRPr sz="2200"/>
          </a:p>
          <a:p>
            <a:pPr marL="228600" lvl="0" indent="-228600" algn="l" rtl="0">
              <a:lnSpc>
                <a:spcPct val="90000"/>
              </a:lnSpc>
              <a:spcBef>
                <a:spcPts val="1000"/>
              </a:spcBef>
              <a:spcAft>
                <a:spcPts val="0"/>
              </a:spcAft>
              <a:buClr>
                <a:schemeClr val="dk1"/>
              </a:buClr>
              <a:buSzPts val="2200"/>
              <a:buChar char="•"/>
            </a:pPr>
            <a:r>
              <a:rPr lang="sv-SE" sz="2200" b="1"/>
              <a:t>Uppdrag 5:</a:t>
            </a:r>
            <a:r>
              <a:rPr lang="sv-SE" sz="2200"/>
              <a:t> Produktutveckling med Willo</a:t>
            </a:r>
            <a:endParaRPr sz="2200"/>
          </a:p>
          <a:p>
            <a:pPr marL="228600" lvl="0" indent="-228600" algn="l" rtl="0">
              <a:lnSpc>
                <a:spcPct val="90000"/>
              </a:lnSpc>
              <a:spcBef>
                <a:spcPts val="1000"/>
              </a:spcBef>
              <a:spcAft>
                <a:spcPts val="0"/>
              </a:spcAft>
              <a:buClr>
                <a:schemeClr val="dk1"/>
              </a:buClr>
              <a:buSzPts val="2200"/>
              <a:buChar char="•"/>
            </a:pPr>
            <a:r>
              <a:rPr lang="sv-SE" sz="2200" b="1"/>
              <a:t>Uppdrag 6:</a:t>
            </a:r>
            <a:r>
              <a:rPr lang="sv-SE" sz="2200"/>
              <a:t> Världen i siffror</a:t>
            </a:r>
            <a:endParaRPr sz="2200"/>
          </a:p>
          <a:p>
            <a:pPr marL="228600" lvl="0" indent="-88900" algn="l" rtl="0">
              <a:lnSpc>
                <a:spcPct val="90000"/>
              </a:lnSpc>
              <a:spcBef>
                <a:spcPts val="1000"/>
              </a:spcBef>
              <a:spcAft>
                <a:spcPts val="0"/>
              </a:spcAft>
              <a:buClr>
                <a:schemeClr val="dk1"/>
              </a:buClr>
              <a:buSzPts val="2200"/>
              <a:buNone/>
            </a:pPr>
            <a:endParaRPr sz="2200"/>
          </a:p>
          <a:p>
            <a:pPr marL="228600" lvl="0" indent="-88900" algn="l" rtl="0">
              <a:lnSpc>
                <a:spcPct val="90000"/>
              </a:lnSpc>
              <a:spcBef>
                <a:spcPts val="1000"/>
              </a:spcBef>
              <a:spcAft>
                <a:spcPts val="0"/>
              </a:spcAft>
              <a:buClr>
                <a:schemeClr val="dk1"/>
              </a:buClr>
              <a:buSzPts val="2200"/>
              <a:buNone/>
            </a:pPr>
            <a:endParaRPr sz="2200"/>
          </a:p>
        </p:txBody>
      </p:sp>
      <p:pic>
        <p:nvPicPr>
          <p:cNvPr id="78" name="Google Shape;78;p15"/>
          <p:cNvPicPr preferRelativeResize="0"/>
          <p:nvPr/>
        </p:nvPicPr>
        <p:blipFill rotWithShape="1">
          <a:blip r:embed="rId3">
            <a:alphaModFix/>
          </a:blip>
          <a:srcRect/>
          <a:stretch/>
        </p:blipFill>
        <p:spPr>
          <a:xfrm>
            <a:off x="8941638" y="6085783"/>
            <a:ext cx="1108373" cy="432779"/>
          </a:xfrm>
          <a:prstGeom prst="rect">
            <a:avLst/>
          </a:prstGeom>
          <a:noFill/>
          <a:ln>
            <a:noFill/>
          </a:ln>
        </p:spPr>
      </p:pic>
      <p:pic>
        <p:nvPicPr>
          <p:cNvPr id="79" name="Google Shape;79;p15" title="Omslag FINAL.png"/>
          <p:cNvPicPr preferRelativeResize="0"/>
          <p:nvPr/>
        </p:nvPicPr>
        <p:blipFill rotWithShape="1">
          <a:blip r:embed="rId4">
            <a:alphaModFix/>
          </a:blip>
          <a:srcRect t="514" b="514"/>
          <a:stretch/>
        </p:blipFill>
        <p:spPr>
          <a:xfrm>
            <a:off x="1075775" y="1124100"/>
            <a:ext cx="3292727" cy="460979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2"/>
          <p:cNvSpPr/>
          <p:nvPr/>
        </p:nvSpPr>
        <p:spPr>
          <a:xfrm>
            <a:off x="0" y="100"/>
            <a:ext cx="12192000" cy="9144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5" name="Google Shape;345;p42"/>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346" name="Google Shape;346;p42"/>
          <p:cNvSpPr txBox="1"/>
          <p:nvPr/>
        </p:nvSpPr>
        <p:spPr>
          <a:xfrm>
            <a:off x="0" y="238000"/>
            <a:ext cx="121920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a:solidFill>
                  <a:schemeClr val="lt1"/>
                </a:solidFill>
              </a:rPr>
              <a:t>UPPDRAG 5: JOBBANNONS &amp; DISKUSSIONSFRÅGOR </a:t>
            </a:r>
            <a:endParaRPr sz="2400" b="1">
              <a:solidFill>
                <a:schemeClr val="lt1"/>
              </a:solidFill>
            </a:endParaRPr>
          </a:p>
        </p:txBody>
      </p:sp>
      <p:sp>
        <p:nvSpPr>
          <p:cNvPr id="347" name="Google Shape;347;p42"/>
          <p:cNvSpPr txBox="1">
            <a:spLocks noGrp="1"/>
          </p:cNvSpPr>
          <p:nvPr>
            <p:ph type="body" idx="1"/>
          </p:nvPr>
        </p:nvSpPr>
        <p:spPr>
          <a:xfrm>
            <a:off x="6809350" y="1468088"/>
            <a:ext cx="4770300" cy="4064100"/>
          </a:xfrm>
          <a:prstGeom prst="rect">
            <a:avLst/>
          </a:prstGeom>
          <a:noFill/>
          <a:ln>
            <a:noFill/>
          </a:ln>
        </p:spPr>
        <p:txBody>
          <a:bodyPr spcFirstLastPara="1" wrap="square" lIns="91425" tIns="45700" rIns="91425" bIns="45700" anchor="t" anchorCtr="0">
            <a:noAutofit/>
          </a:bodyPr>
          <a:lstStyle/>
          <a:p>
            <a:pPr marL="457200" lvl="0" indent="-323850" algn="l" rtl="0">
              <a:spcBef>
                <a:spcPts val="1000"/>
              </a:spcBef>
              <a:spcAft>
                <a:spcPts val="0"/>
              </a:spcAft>
              <a:buSzPts val="1500"/>
              <a:buChar char="•"/>
            </a:pPr>
            <a:r>
              <a:rPr lang="sv-SE" sz="1500"/>
              <a:t>Vad tycker du låter mest intressant med arbetet som CNC-operatör? Varför?</a:t>
            </a:r>
            <a:endParaRPr sz="1500"/>
          </a:p>
          <a:p>
            <a:pPr marL="457200" lvl="0" indent="-323850" algn="l" rtl="0">
              <a:spcBef>
                <a:spcPts val="0"/>
              </a:spcBef>
              <a:spcAft>
                <a:spcPts val="0"/>
              </a:spcAft>
              <a:buSzPts val="1500"/>
              <a:buChar char="•"/>
            </a:pPr>
            <a:r>
              <a:rPr lang="sv-SE" sz="1500"/>
              <a:t>Vilka uppgifter tror du är viktigast för att tillverka en protes med hög precision?</a:t>
            </a:r>
            <a:endParaRPr sz="1500"/>
          </a:p>
          <a:p>
            <a:pPr marL="457200" lvl="0" indent="-323850" algn="l" rtl="0">
              <a:spcBef>
                <a:spcPts val="0"/>
              </a:spcBef>
              <a:spcAft>
                <a:spcPts val="0"/>
              </a:spcAft>
              <a:buSzPts val="1500"/>
              <a:buChar char="•"/>
            </a:pPr>
            <a:r>
              <a:rPr lang="sv-SE" sz="1500"/>
              <a:t>Tror du att detta yrke kommer att finnas i framtiden?</a:t>
            </a:r>
            <a:endParaRPr sz="1500"/>
          </a:p>
          <a:p>
            <a:pPr marL="457200" lvl="0" indent="-323850" algn="l" rtl="0">
              <a:spcBef>
                <a:spcPts val="0"/>
              </a:spcBef>
              <a:spcAft>
                <a:spcPts val="0"/>
              </a:spcAft>
              <a:buSzPts val="1500"/>
              <a:buChar char="•"/>
            </a:pPr>
            <a:r>
              <a:rPr lang="sv-SE" sz="1500"/>
              <a:t>Vilka matematiska kunskaper har du märkt är extra viktiga för en CNC-operatör?</a:t>
            </a:r>
            <a:endParaRPr sz="1500"/>
          </a:p>
          <a:p>
            <a:pPr marL="457200" lvl="0" indent="-323850" algn="l" rtl="0">
              <a:spcBef>
                <a:spcPts val="0"/>
              </a:spcBef>
              <a:spcAft>
                <a:spcPts val="0"/>
              </a:spcAft>
              <a:buSzPts val="1500"/>
              <a:buChar char="•"/>
            </a:pPr>
            <a:r>
              <a:rPr lang="sv-SE" sz="1500"/>
              <a:t>Förutom matematik, vilka andra egenskaper och kunskaper tror du behövs för att lyckas i detta yrke?</a:t>
            </a:r>
            <a:endParaRPr sz="1500"/>
          </a:p>
          <a:p>
            <a:pPr marL="457200" lvl="0" indent="-323850" algn="l" rtl="0">
              <a:spcBef>
                <a:spcPts val="0"/>
              </a:spcBef>
              <a:spcAft>
                <a:spcPts val="0"/>
              </a:spcAft>
              <a:buSzPts val="1500"/>
              <a:buChar char="•"/>
            </a:pPr>
            <a:r>
              <a:rPr lang="sv-SE" sz="1500"/>
              <a:t>Varför tror du det är så viktigt att vara noggrann och strukturerad inom industrin?</a:t>
            </a:r>
            <a:endParaRPr sz="1500"/>
          </a:p>
          <a:p>
            <a:pPr marL="457200" lvl="0" indent="-323850" algn="l" rtl="0">
              <a:spcBef>
                <a:spcPts val="0"/>
              </a:spcBef>
              <a:spcAft>
                <a:spcPts val="0"/>
              </a:spcAft>
              <a:buSzPts val="1500"/>
              <a:buChar char="•"/>
            </a:pPr>
            <a:r>
              <a:rPr lang="sv-SE" sz="1500"/>
              <a:t>Kan du komma på andra yrken där liknande matematiska och tekniska kunskaper är viktiga?</a:t>
            </a:r>
            <a:endParaRPr sz="1500"/>
          </a:p>
        </p:txBody>
      </p:sp>
      <p:pic>
        <p:nvPicPr>
          <p:cNvPr id="348" name="Google Shape;348;p42" title="Uppdrag 5 jobbannons.png"/>
          <p:cNvPicPr preferRelativeResize="0"/>
          <p:nvPr/>
        </p:nvPicPr>
        <p:blipFill rotWithShape="1">
          <a:blip r:embed="rId4">
            <a:alphaModFix/>
          </a:blip>
          <a:srcRect t="49" b="59"/>
          <a:stretch/>
        </p:blipFill>
        <p:spPr>
          <a:xfrm>
            <a:off x="689475" y="1305525"/>
            <a:ext cx="5406525" cy="453080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3"/>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5" name="Google Shape;355;p43"/>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356" name="Google Shape;356;p43"/>
          <p:cNvSpPr txBox="1">
            <a:spLocks noGrp="1"/>
          </p:cNvSpPr>
          <p:nvPr>
            <p:ph type="body" idx="1"/>
          </p:nvPr>
        </p:nvSpPr>
        <p:spPr>
          <a:xfrm>
            <a:off x="5561100" y="1619025"/>
            <a:ext cx="5750400" cy="2734500"/>
          </a:xfrm>
          <a:prstGeom prst="rect">
            <a:avLst/>
          </a:prstGeom>
          <a:noFill/>
          <a:ln>
            <a:noFill/>
          </a:ln>
        </p:spPr>
        <p:txBody>
          <a:bodyPr spcFirstLastPara="1" wrap="square" lIns="91425" tIns="45700" rIns="91425" bIns="45700" anchor="t" anchorCtr="0">
            <a:normAutofit/>
          </a:bodyPr>
          <a:lstStyle/>
          <a:p>
            <a:pPr marL="457200" lvl="0" indent="-336550" algn="l" rtl="0">
              <a:lnSpc>
                <a:spcPct val="115000"/>
              </a:lnSpc>
              <a:spcBef>
                <a:spcPts val="1000"/>
              </a:spcBef>
              <a:spcAft>
                <a:spcPts val="0"/>
              </a:spcAft>
              <a:buSzPts val="1700"/>
              <a:buChar char="•"/>
            </a:pPr>
            <a:r>
              <a:rPr lang="sv-SE" sz="1700"/>
              <a:t>Text</a:t>
            </a:r>
            <a:endParaRPr sz="1700"/>
          </a:p>
          <a:p>
            <a:pPr marL="457200" lvl="0" indent="-336550" algn="l" rtl="0">
              <a:lnSpc>
                <a:spcPct val="115000"/>
              </a:lnSpc>
              <a:spcBef>
                <a:spcPts val="1000"/>
              </a:spcBef>
              <a:spcAft>
                <a:spcPts val="0"/>
              </a:spcAft>
              <a:buSzPts val="1700"/>
              <a:buChar char="•"/>
            </a:pPr>
            <a:r>
              <a:rPr lang="sv-SE" sz="1700"/>
              <a:t>Text</a:t>
            </a:r>
            <a:endParaRPr sz="1700"/>
          </a:p>
        </p:txBody>
      </p:sp>
      <p:sp>
        <p:nvSpPr>
          <p:cNvPr id="357" name="Google Shape;357;p43"/>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i="0" u="none" strike="noStrike" cap="none">
                <a:solidFill>
                  <a:schemeClr val="lt2"/>
                </a:solidFill>
                <a:latin typeface="Arial"/>
                <a:ea typeface="Arial"/>
                <a:cs typeface="Arial"/>
                <a:sym typeface="Arial"/>
              </a:rPr>
              <a:t>U</a:t>
            </a:r>
            <a:r>
              <a:rPr lang="sv-SE" sz="2400" b="1">
                <a:solidFill>
                  <a:schemeClr val="lt2"/>
                </a:solidFill>
              </a:rPr>
              <a:t>PPDRAG 5</a:t>
            </a:r>
            <a:r>
              <a:rPr lang="sv-SE" sz="2400" b="1" i="0" u="none" strike="noStrike" cap="none">
                <a:solidFill>
                  <a:schemeClr val="lt2"/>
                </a:solidFill>
                <a:latin typeface="Arial"/>
                <a:ea typeface="Arial"/>
                <a:cs typeface="Arial"/>
                <a:sym typeface="Arial"/>
              </a:rPr>
              <a:t>: </a:t>
            </a:r>
            <a:r>
              <a:rPr lang="sv-SE" sz="2400" b="1">
                <a:solidFill>
                  <a:schemeClr val="lt2"/>
                </a:solidFill>
              </a:rPr>
              <a:t>VOLYMBERÄKNING</a:t>
            </a:r>
            <a:r>
              <a:rPr lang="sv-SE" sz="2400" b="1" i="0" u="none" strike="noStrike" cap="none">
                <a:solidFill>
                  <a:schemeClr val="lt2"/>
                </a:solidFill>
                <a:latin typeface="Arial"/>
                <a:ea typeface="Arial"/>
                <a:cs typeface="Arial"/>
                <a:sym typeface="Arial"/>
              </a:rPr>
              <a:t> </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400" b="1">
              <a:solidFill>
                <a:schemeClr val="lt2"/>
              </a:solidFill>
            </a:endParaRPr>
          </a:p>
        </p:txBody>
      </p:sp>
      <p:pic>
        <p:nvPicPr>
          <p:cNvPr id="358" name="Google Shape;358;p43" title="IMG_1090.JPG"/>
          <p:cNvPicPr preferRelativeResize="0"/>
          <p:nvPr/>
        </p:nvPicPr>
        <p:blipFill>
          <a:blip r:embed="rId4">
            <a:alphaModFix/>
          </a:blip>
          <a:stretch>
            <a:fillRect/>
          </a:stretch>
        </p:blipFill>
        <p:spPr>
          <a:xfrm>
            <a:off x="513975" y="787925"/>
            <a:ext cx="3691649" cy="49221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4"/>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5" name="Google Shape;365;p44"/>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366" name="Google Shape;366;p44"/>
          <p:cNvSpPr txBox="1">
            <a:spLocks noGrp="1"/>
          </p:cNvSpPr>
          <p:nvPr>
            <p:ph type="body" idx="1"/>
          </p:nvPr>
        </p:nvSpPr>
        <p:spPr>
          <a:xfrm>
            <a:off x="5561100" y="1619025"/>
            <a:ext cx="5750400" cy="2734500"/>
          </a:xfrm>
          <a:prstGeom prst="rect">
            <a:avLst/>
          </a:prstGeom>
          <a:noFill/>
          <a:ln>
            <a:noFill/>
          </a:ln>
        </p:spPr>
        <p:txBody>
          <a:bodyPr spcFirstLastPara="1" wrap="square" lIns="91425" tIns="45700" rIns="91425" bIns="45700" anchor="t" anchorCtr="0">
            <a:normAutofit/>
          </a:bodyPr>
          <a:lstStyle/>
          <a:p>
            <a:pPr marL="457200" lvl="0" indent="-336550" algn="l" rtl="0">
              <a:lnSpc>
                <a:spcPct val="115000"/>
              </a:lnSpc>
              <a:spcBef>
                <a:spcPts val="1000"/>
              </a:spcBef>
              <a:spcAft>
                <a:spcPts val="0"/>
              </a:spcAft>
              <a:buSzPts val="1700"/>
              <a:buChar char="•"/>
            </a:pPr>
            <a:r>
              <a:rPr lang="sv-SE" sz="1700"/>
              <a:t>Text</a:t>
            </a:r>
            <a:endParaRPr sz="1700"/>
          </a:p>
          <a:p>
            <a:pPr marL="457200" lvl="0" indent="-336550" algn="l" rtl="0">
              <a:lnSpc>
                <a:spcPct val="115000"/>
              </a:lnSpc>
              <a:spcBef>
                <a:spcPts val="1000"/>
              </a:spcBef>
              <a:spcAft>
                <a:spcPts val="0"/>
              </a:spcAft>
              <a:buSzPts val="1700"/>
              <a:buChar char="•"/>
            </a:pPr>
            <a:r>
              <a:rPr lang="sv-SE" sz="1700"/>
              <a:t>Text</a:t>
            </a:r>
            <a:endParaRPr sz="1700"/>
          </a:p>
        </p:txBody>
      </p:sp>
      <p:sp>
        <p:nvSpPr>
          <p:cNvPr id="367" name="Google Shape;367;p44"/>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i="0" u="none" strike="noStrike" cap="none">
                <a:solidFill>
                  <a:schemeClr val="lt2"/>
                </a:solidFill>
                <a:latin typeface="Arial"/>
                <a:ea typeface="Arial"/>
                <a:cs typeface="Arial"/>
                <a:sym typeface="Arial"/>
              </a:rPr>
              <a:t>U</a:t>
            </a:r>
            <a:r>
              <a:rPr lang="sv-SE" sz="2400" b="1">
                <a:solidFill>
                  <a:schemeClr val="lt2"/>
                </a:solidFill>
              </a:rPr>
              <a:t>PPDRAG 5</a:t>
            </a:r>
            <a:r>
              <a:rPr lang="sv-SE" sz="2400" b="1" i="0" u="none" strike="noStrike" cap="none">
                <a:solidFill>
                  <a:schemeClr val="lt2"/>
                </a:solidFill>
                <a:latin typeface="Arial"/>
                <a:ea typeface="Arial"/>
                <a:cs typeface="Arial"/>
                <a:sym typeface="Arial"/>
              </a:rPr>
              <a:t>: </a:t>
            </a:r>
            <a:r>
              <a:rPr lang="sv-SE" sz="2400" b="1">
                <a:solidFill>
                  <a:schemeClr val="lt2"/>
                </a:solidFill>
              </a:rPr>
              <a:t>ARKIMEDES PRINCIP</a:t>
            </a:r>
            <a:r>
              <a:rPr lang="sv-SE" sz="2400" b="1" i="0" u="none" strike="noStrike" cap="none">
                <a:solidFill>
                  <a:schemeClr val="lt2"/>
                </a:solidFill>
                <a:latin typeface="Arial"/>
                <a:ea typeface="Arial"/>
                <a:cs typeface="Arial"/>
                <a:sym typeface="Arial"/>
              </a:rPr>
              <a:t> </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400" b="1">
              <a:solidFill>
                <a:schemeClr val="lt2"/>
              </a:solidFill>
            </a:endParaRPr>
          </a:p>
        </p:txBody>
      </p:sp>
      <p:pic>
        <p:nvPicPr>
          <p:cNvPr id="368" name="Google Shape;368;p44" title="IMG_1093.JPG"/>
          <p:cNvPicPr preferRelativeResize="0"/>
          <p:nvPr/>
        </p:nvPicPr>
        <p:blipFill>
          <a:blip r:embed="rId4">
            <a:alphaModFix/>
          </a:blip>
          <a:stretch>
            <a:fillRect/>
          </a:stretch>
        </p:blipFill>
        <p:spPr>
          <a:xfrm>
            <a:off x="1232950" y="3570050"/>
            <a:ext cx="2050879" cy="2734500"/>
          </a:xfrm>
          <a:prstGeom prst="rect">
            <a:avLst/>
          </a:prstGeom>
          <a:noFill/>
          <a:ln>
            <a:noFill/>
          </a:ln>
        </p:spPr>
      </p:pic>
      <p:pic>
        <p:nvPicPr>
          <p:cNvPr id="369" name="Google Shape;369;p44" title="IMG_1091.JPG"/>
          <p:cNvPicPr preferRelativeResize="0"/>
          <p:nvPr/>
        </p:nvPicPr>
        <p:blipFill>
          <a:blip r:embed="rId5">
            <a:alphaModFix/>
          </a:blip>
          <a:stretch>
            <a:fillRect/>
          </a:stretch>
        </p:blipFill>
        <p:spPr>
          <a:xfrm>
            <a:off x="1232950" y="568749"/>
            <a:ext cx="2050875" cy="273449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5"/>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6" name="Google Shape;376;p45"/>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377" name="Google Shape;377;p45"/>
          <p:cNvSpPr txBox="1">
            <a:spLocks noGrp="1"/>
          </p:cNvSpPr>
          <p:nvPr>
            <p:ph type="body" idx="1"/>
          </p:nvPr>
        </p:nvSpPr>
        <p:spPr>
          <a:xfrm>
            <a:off x="5561100" y="1619025"/>
            <a:ext cx="5750400" cy="2734500"/>
          </a:xfrm>
          <a:prstGeom prst="rect">
            <a:avLst/>
          </a:prstGeom>
          <a:noFill/>
          <a:ln>
            <a:noFill/>
          </a:ln>
        </p:spPr>
        <p:txBody>
          <a:bodyPr spcFirstLastPara="1" wrap="square" lIns="91425" tIns="45700" rIns="91425" bIns="45700" anchor="t" anchorCtr="0">
            <a:normAutofit/>
          </a:bodyPr>
          <a:lstStyle/>
          <a:p>
            <a:pPr marL="457200" lvl="0" indent="-336550" algn="l" rtl="0">
              <a:lnSpc>
                <a:spcPct val="115000"/>
              </a:lnSpc>
              <a:spcBef>
                <a:spcPts val="1000"/>
              </a:spcBef>
              <a:spcAft>
                <a:spcPts val="0"/>
              </a:spcAft>
              <a:buSzPts val="1700"/>
              <a:buChar char="•"/>
            </a:pPr>
            <a:r>
              <a:rPr lang="sv-SE" sz="1700"/>
              <a:t>Text</a:t>
            </a:r>
            <a:endParaRPr sz="1700"/>
          </a:p>
          <a:p>
            <a:pPr marL="457200" lvl="0" indent="-336550" algn="l" rtl="0">
              <a:lnSpc>
                <a:spcPct val="115000"/>
              </a:lnSpc>
              <a:spcBef>
                <a:spcPts val="1000"/>
              </a:spcBef>
              <a:spcAft>
                <a:spcPts val="0"/>
              </a:spcAft>
              <a:buSzPts val="1700"/>
              <a:buChar char="•"/>
            </a:pPr>
            <a:r>
              <a:rPr lang="sv-SE" sz="1700"/>
              <a:t>Text</a:t>
            </a:r>
            <a:endParaRPr sz="1700"/>
          </a:p>
        </p:txBody>
      </p:sp>
      <p:sp>
        <p:nvSpPr>
          <p:cNvPr id="378" name="Google Shape;378;p45"/>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i="0" u="none" strike="noStrike" cap="none">
                <a:solidFill>
                  <a:schemeClr val="lt2"/>
                </a:solidFill>
                <a:latin typeface="Arial"/>
                <a:ea typeface="Arial"/>
                <a:cs typeface="Arial"/>
                <a:sym typeface="Arial"/>
              </a:rPr>
              <a:t>U</a:t>
            </a:r>
            <a:r>
              <a:rPr lang="sv-SE" sz="2400" b="1">
                <a:solidFill>
                  <a:schemeClr val="lt2"/>
                </a:solidFill>
              </a:rPr>
              <a:t>PPDRAG 5</a:t>
            </a:r>
            <a:r>
              <a:rPr lang="sv-SE" sz="2400" b="1" i="0" u="none" strike="noStrike" cap="none">
                <a:solidFill>
                  <a:schemeClr val="lt2"/>
                </a:solidFill>
                <a:latin typeface="Arial"/>
                <a:ea typeface="Arial"/>
                <a:cs typeface="Arial"/>
                <a:sym typeface="Arial"/>
              </a:rPr>
              <a:t>: </a:t>
            </a:r>
            <a:r>
              <a:rPr lang="sv-SE" sz="2400" b="1">
                <a:solidFill>
                  <a:schemeClr val="lt2"/>
                </a:solidFill>
              </a:rPr>
              <a:t>PRODUKTUTVECKLING</a:t>
            </a:r>
            <a:r>
              <a:rPr lang="sv-SE" sz="2400" b="1" i="0" u="none" strike="noStrike" cap="none">
                <a:solidFill>
                  <a:schemeClr val="lt2"/>
                </a:solidFill>
                <a:latin typeface="Arial"/>
                <a:ea typeface="Arial"/>
                <a:cs typeface="Arial"/>
                <a:sym typeface="Arial"/>
              </a:rPr>
              <a:t> </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400" b="1">
              <a:solidFill>
                <a:schemeClr val="lt2"/>
              </a:solidFill>
            </a:endParaRPr>
          </a:p>
        </p:txBody>
      </p:sp>
      <p:pic>
        <p:nvPicPr>
          <p:cNvPr id="379" name="Google Shape;379;p45" title="JOWI0282.jpg"/>
          <p:cNvPicPr preferRelativeResize="0"/>
          <p:nvPr/>
        </p:nvPicPr>
        <p:blipFill>
          <a:blip r:embed="rId4">
            <a:alphaModFix/>
          </a:blip>
          <a:stretch>
            <a:fillRect/>
          </a:stretch>
        </p:blipFill>
        <p:spPr>
          <a:xfrm>
            <a:off x="573439" y="1470925"/>
            <a:ext cx="3572726" cy="23812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6"/>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386" name="Google Shape;386;p46"/>
          <p:cNvSpPr txBox="1"/>
          <p:nvPr/>
        </p:nvSpPr>
        <p:spPr>
          <a:xfrm>
            <a:off x="543750" y="466000"/>
            <a:ext cx="11104500" cy="8004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sv-SE" sz="2600" b="1" i="0" u="none" strike="noStrike" cap="none">
                <a:solidFill>
                  <a:schemeClr val="lt2"/>
                </a:solidFill>
                <a:latin typeface="Arial"/>
                <a:ea typeface="Arial"/>
                <a:cs typeface="Arial"/>
                <a:sym typeface="Arial"/>
              </a:rPr>
              <a:t>Uppdrag </a:t>
            </a:r>
            <a:r>
              <a:rPr lang="sv-SE" sz="2600" b="1">
                <a:solidFill>
                  <a:schemeClr val="lt2"/>
                </a:solidFill>
              </a:rPr>
              <a:t>5</a:t>
            </a:r>
            <a:r>
              <a:rPr lang="sv-SE" sz="2600" b="1" i="0" u="none" strike="noStrike" cap="none">
                <a:solidFill>
                  <a:schemeClr val="lt2"/>
                </a:solidFill>
                <a:latin typeface="Arial"/>
                <a:ea typeface="Arial"/>
                <a:cs typeface="Arial"/>
                <a:sym typeface="Arial"/>
              </a:rPr>
              <a:t>: Exempel på uträkningar Komponent A</a:t>
            </a:r>
            <a:endParaRPr sz="2600" b="1" i="0" u="none" strike="noStrike" cap="none">
              <a:solidFill>
                <a:schemeClr val="lt2"/>
              </a:solidFill>
              <a:latin typeface="Arial"/>
              <a:ea typeface="Arial"/>
              <a:cs typeface="Arial"/>
              <a:sym typeface="Arial"/>
            </a:endParaRPr>
          </a:p>
        </p:txBody>
      </p:sp>
      <p:sp>
        <p:nvSpPr>
          <p:cNvPr id="387" name="Google Shape;387;p46"/>
          <p:cNvSpPr txBox="1"/>
          <p:nvPr/>
        </p:nvSpPr>
        <p:spPr>
          <a:xfrm>
            <a:off x="409750" y="1363675"/>
            <a:ext cx="10575900" cy="494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1877" dirty="0">
                <a:solidFill>
                  <a:schemeClr val="dk1"/>
                </a:solidFill>
              </a:rPr>
              <a:t>Här utgår vi från enklare uppskattningar av volym.</a:t>
            </a:r>
            <a:endParaRPr sz="1877" dirty="0">
              <a:solidFill>
                <a:schemeClr val="dk1"/>
              </a:solidFill>
            </a:endParaRPr>
          </a:p>
          <a:p>
            <a:pPr marL="0" lvl="0" indent="0" algn="l" rtl="0">
              <a:spcBef>
                <a:spcPts val="0"/>
              </a:spcBef>
              <a:spcAft>
                <a:spcPts val="0"/>
              </a:spcAft>
              <a:buNone/>
            </a:pPr>
            <a:endParaRPr sz="1800" b="1" dirty="0">
              <a:solidFill>
                <a:schemeClr val="dk1"/>
              </a:solidFill>
            </a:endParaRPr>
          </a:p>
          <a:p>
            <a:pPr marL="0" lvl="0" indent="0" algn="l" rtl="0">
              <a:spcBef>
                <a:spcPts val="0"/>
              </a:spcBef>
              <a:spcAft>
                <a:spcPts val="0"/>
              </a:spcAft>
              <a:buNone/>
            </a:pPr>
            <a:r>
              <a:rPr lang="sv-SE" sz="1800" b="1" dirty="0">
                <a:solidFill>
                  <a:schemeClr val="dk1"/>
                </a:solidFill>
              </a:rPr>
              <a:t>Volym</a:t>
            </a:r>
            <a:endParaRPr sz="1800" b="1" dirty="0">
              <a:solidFill>
                <a:schemeClr val="dk1"/>
              </a:solidFill>
            </a:endParaRPr>
          </a:p>
          <a:p>
            <a:pPr marL="0" lvl="0" indent="0" algn="l" rtl="0">
              <a:spcBef>
                <a:spcPts val="0"/>
              </a:spcBef>
              <a:spcAft>
                <a:spcPts val="0"/>
              </a:spcAft>
              <a:buNone/>
            </a:pPr>
            <a:r>
              <a:rPr lang="sv-SE" sz="1800" dirty="0">
                <a:solidFill>
                  <a:schemeClr val="dk1"/>
                </a:solidFill>
              </a:rPr>
              <a:t>Diameter ytter = 45 mm → radie = 22,5 mm. Höjd = 23 mm</a:t>
            </a:r>
            <a:endParaRPr sz="1800" dirty="0">
              <a:solidFill>
                <a:schemeClr val="dk1"/>
              </a:solidFill>
            </a:endParaRPr>
          </a:p>
          <a:p>
            <a:pPr marL="0" lvl="0" indent="0" algn="l" rtl="0">
              <a:spcBef>
                <a:spcPts val="0"/>
              </a:spcBef>
              <a:spcAft>
                <a:spcPts val="0"/>
              </a:spcAft>
              <a:buNone/>
            </a:pPr>
            <a:r>
              <a:rPr lang="sv-SE" sz="1800" dirty="0" err="1">
                <a:solidFill>
                  <a:schemeClr val="dk1"/>
                </a:solidFill>
              </a:rPr>
              <a:t>V</a:t>
            </a:r>
            <a:r>
              <a:rPr lang="sv-SE" sz="1800" baseline="-25000" dirty="0" err="1">
                <a:solidFill>
                  <a:schemeClr val="dk1"/>
                </a:solidFill>
              </a:rPr>
              <a:t>Ytter</a:t>
            </a:r>
            <a:r>
              <a:rPr lang="sv-SE" sz="1800" dirty="0">
                <a:solidFill>
                  <a:schemeClr val="dk1"/>
                </a:solidFill>
              </a:rPr>
              <a:t>= 𝜋×22,5×22,5×23 = 36561 mm</a:t>
            </a:r>
            <a:r>
              <a:rPr lang="sv-SE" sz="1800" baseline="30000" dirty="0">
                <a:solidFill>
                  <a:schemeClr val="dk1"/>
                </a:solidFill>
              </a:rPr>
              <a:t>3</a:t>
            </a:r>
            <a:r>
              <a:rPr lang="sv-SE" sz="1800" dirty="0">
                <a:solidFill>
                  <a:schemeClr val="dk1"/>
                </a:solidFill>
              </a:rPr>
              <a:t>   </a:t>
            </a:r>
            <a:endParaRPr sz="1800" dirty="0">
              <a:solidFill>
                <a:schemeClr val="dk1"/>
              </a:solidFill>
            </a:endParaRPr>
          </a:p>
          <a:p>
            <a:pPr lvl="0"/>
            <a:r>
              <a:rPr lang="sv-SE" sz="1800" dirty="0">
                <a:solidFill>
                  <a:schemeClr val="dk1"/>
                </a:solidFill>
              </a:rPr>
              <a:t>Diameter hål = 40 mm → radie = 20 mm. Höjd = 19 mm</a:t>
            </a:r>
            <a:endParaRPr sz="1800" dirty="0">
              <a:solidFill>
                <a:schemeClr val="dk1"/>
              </a:solidFill>
            </a:endParaRPr>
          </a:p>
          <a:p>
            <a:pPr marL="0" lvl="0" indent="0" algn="l" rtl="0">
              <a:spcBef>
                <a:spcPts val="0"/>
              </a:spcBef>
              <a:spcAft>
                <a:spcPts val="0"/>
              </a:spcAft>
              <a:buNone/>
            </a:pPr>
            <a:r>
              <a:rPr lang="sv-SE" sz="1800" dirty="0" err="1">
                <a:solidFill>
                  <a:schemeClr val="dk1"/>
                </a:solidFill>
              </a:rPr>
              <a:t>V</a:t>
            </a:r>
            <a:r>
              <a:rPr lang="sv-SE" sz="1800" baseline="-25000" dirty="0" err="1">
                <a:solidFill>
                  <a:schemeClr val="dk1"/>
                </a:solidFill>
              </a:rPr>
              <a:t>Hål</a:t>
            </a:r>
            <a:r>
              <a:rPr lang="sv-SE" sz="1800" dirty="0">
                <a:solidFill>
                  <a:schemeClr val="dk1"/>
                </a:solidFill>
              </a:rPr>
              <a:t>= 𝜋×20×20 = 23864 mm</a:t>
            </a:r>
            <a:r>
              <a:rPr lang="sv-SE" sz="1800" baseline="30000" dirty="0">
                <a:solidFill>
                  <a:schemeClr val="dk1"/>
                </a:solidFill>
              </a:rPr>
              <a:t>3</a:t>
            </a:r>
            <a:r>
              <a:rPr lang="sv-SE" sz="1800" dirty="0">
                <a:solidFill>
                  <a:schemeClr val="dk1"/>
                </a:solidFill>
              </a:rPr>
              <a:t>   </a:t>
            </a:r>
            <a:endParaRPr sz="1800" dirty="0">
              <a:solidFill>
                <a:schemeClr val="dk1"/>
              </a:solidFill>
            </a:endParaRPr>
          </a:p>
          <a:p>
            <a:pPr marL="0" lvl="0" indent="0" algn="l" rtl="0">
              <a:spcBef>
                <a:spcPts val="0"/>
              </a:spcBef>
              <a:spcAft>
                <a:spcPts val="0"/>
              </a:spcAft>
              <a:buNone/>
            </a:pPr>
            <a:r>
              <a:rPr lang="sv-SE" sz="1800" dirty="0" err="1">
                <a:solidFill>
                  <a:schemeClr val="dk1"/>
                </a:solidFill>
              </a:rPr>
              <a:t>V</a:t>
            </a:r>
            <a:r>
              <a:rPr lang="sv-SE" sz="1800" baseline="-25000" dirty="0" err="1">
                <a:solidFill>
                  <a:schemeClr val="dk1"/>
                </a:solidFill>
              </a:rPr>
              <a:t>Flikar</a:t>
            </a:r>
            <a:r>
              <a:rPr lang="sv-SE" sz="1800" dirty="0">
                <a:solidFill>
                  <a:schemeClr val="dk1"/>
                </a:solidFill>
              </a:rPr>
              <a:t>= 11,5×19×10 = 2185 mm</a:t>
            </a:r>
            <a:r>
              <a:rPr lang="sv-SE" sz="1800" baseline="30000" dirty="0">
                <a:solidFill>
                  <a:schemeClr val="dk1"/>
                </a:solidFill>
              </a:rPr>
              <a:t>3</a:t>
            </a:r>
            <a:r>
              <a:rPr lang="sv-SE" sz="1800" dirty="0">
                <a:solidFill>
                  <a:schemeClr val="dk1"/>
                </a:solidFill>
              </a:rPr>
              <a:t>    </a:t>
            </a:r>
            <a:r>
              <a:rPr lang="sv-SE" sz="1800" dirty="0" err="1">
                <a:solidFill>
                  <a:schemeClr val="dk1"/>
                </a:solidFill>
              </a:rPr>
              <a:t>V</a:t>
            </a:r>
            <a:r>
              <a:rPr lang="sv-SE" sz="1800" baseline="-25000" dirty="0" err="1">
                <a:solidFill>
                  <a:schemeClr val="dk1"/>
                </a:solidFill>
              </a:rPr>
              <a:t>Hål</a:t>
            </a:r>
            <a:r>
              <a:rPr lang="sv-SE" sz="1800" dirty="0">
                <a:solidFill>
                  <a:schemeClr val="dk1"/>
                </a:solidFill>
              </a:rPr>
              <a:t>= 𝜋×3,5×3,5×10 = 385 mm</a:t>
            </a:r>
            <a:r>
              <a:rPr lang="sv-SE" sz="1800" baseline="30000" dirty="0">
                <a:solidFill>
                  <a:schemeClr val="dk1"/>
                </a:solidFill>
              </a:rPr>
              <a:t>3</a:t>
            </a:r>
            <a:r>
              <a:rPr lang="sv-SE" sz="1800" dirty="0">
                <a:solidFill>
                  <a:schemeClr val="dk1"/>
                </a:solidFill>
              </a:rPr>
              <a:t>     V=2185-385 = 1800 mm</a:t>
            </a:r>
            <a:r>
              <a:rPr lang="sv-SE" sz="1800" baseline="30000" dirty="0">
                <a:solidFill>
                  <a:schemeClr val="dk1"/>
                </a:solidFill>
              </a:rPr>
              <a:t>3</a:t>
            </a:r>
            <a:r>
              <a:rPr lang="sv-SE" sz="1800" dirty="0">
                <a:solidFill>
                  <a:schemeClr val="dk1"/>
                </a:solidFill>
              </a:rPr>
              <a:t>   </a:t>
            </a:r>
            <a:endParaRPr sz="1800" dirty="0">
              <a:solidFill>
                <a:schemeClr val="dk1"/>
              </a:solidFill>
            </a:endParaRPr>
          </a:p>
          <a:p>
            <a:pPr marL="0" lvl="0" indent="0" algn="l" rtl="0">
              <a:spcBef>
                <a:spcPts val="0"/>
              </a:spcBef>
              <a:spcAft>
                <a:spcPts val="0"/>
              </a:spcAft>
              <a:buNone/>
            </a:pPr>
            <a:r>
              <a:rPr lang="sv-SE" sz="1800" dirty="0" err="1">
                <a:solidFill>
                  <a:schemeClr val="dk1"/>
                </a:solidFill>
              </a:rPr>
              <a:t>V</a:t>
            </a:r>
            <a:r>
              <a:rPr lang="sv-SE" sz="1800" baseline="-25000" dirty="0" err="1">
                <a:solidFill>
                  <a:schemeClr val="dk1"/>
                </a:solidFill>
              </a:rPr>
              <a:t>Komponent</a:t>
            </a:r>
            <a:r>
              <a:rPr lang="sv-SE" sz="1800" baseline="-25000" dirty="0">
                <a:solidFill>
                  <a:schemeClr val="dk1"/>
                </a:solidFill>
              </a:rPr>
              <a:t> A</a:t>
            </a:r>
            <a:r>
              <a:rPr lang="sv-SE" sz="1800" dirty="0">
                <a:solidFill>
                  <a:schemeClr val="dk1"/>
                </a:solidFill>
              </a:rPr>
              <a:t>= (36561-23864)+1800 = 14497 mm</a:t>
            </a:r>
            <a:r>
              <a:rPr lang="sv-SE" sz="1800" baseline="30000" dirty="0">
                <a:solidFill>
                  <a:schemeClr val="dk1"/>
                </a:solidFill>
              </a:rPr>
              <a:t>3</a:t>
            </a:r>
            <a:r>
              <a:rPr lang="sv-SE" sz="1800" dirty="0">
                <a:solidFill>
                  <a:schemeClr val="dk1"/>
                </a:solidFill>
              </a:rPr>
              <a:t> = 14,5 cm</a:t>
            </a:r>
            <a:r>
              <a:rPr lang="sv-SE" sz="1800" baseline="30000" dirty="0">
                <a:solidFill>
                  <a:schemeClr val="dk1"/>
                </a:solidFill>
              </a:rPr>
              <a:t>3</a:t>
            </a:r>
            <a:r>
              <a:rPr lang="sv-SE" sz="1800" dirty="0">
                <a:solidFill>
                  <a:schemeClr val="dk1"/>
                </a:solidFill>
              </a:rPr>
              <a:t> </a:t>
            </a:r>
            <a:endParaRPr sz="1800" dirty="0">
              <a:solidFill>
                <a:schemeClr val="dk1"/>
              </a:solidFill>
            </a:endParaRPr>
          </a:p>
          <a:p>
            <a:pPr marL="0" lvl="0" indent="0" algn="l" rtl="0">
              <a:spcBef>
                <a:spcPts val="100"/>
              </a:spcBef>
              <a:spcAft>
                <a:spcPts val="0"/>
              </a:spcAft>
              <a:buNone/>
            </a:pPr>
            <a:endParaRPr sz="1800" b="1" dirty="0">
              <a:solidFill>
                <a:schemeClr val="dk1"/>
              </a:solidFill>
            </a:endParaRPr>
          </a:p>
          <a:p>
            <a:pPr marL="0" lvl="0" indent="0" algn="l" rtl="0">
              <a:spcBef>
                <a:spcPts val="100"/>
              </a:spcBef>
              <a:spcAft>
                <a:spcPts val="0"/>
              </a:spcAft>
              <a:buNone/>
            </a:pPr>
            <a:r>
              <a:rPr lang="sv-SE" sz="1800" b="1" dirty="0">
                <a:solidFill>
                  <a:schemeClr val="dk1"/>
                </a:solidFill>
              </a:rPr>
              <a:t>Massa </a:t>
            </a:r>
            <a:endParaRPr sz="1800" b="1" dirty="0">
              <a:solidFill>
                <a:schemeClr val="dk1"/>
              </a:solidFill>
            </a:endParaRPr>
          </a:p>
          <a:p>
            <a:pPr marL="0" lvl="0" indent="0" algn="l" rtl="0">
              <a:spcBef>
                <a:spcPts val="0"/>
              </a:spcBef>
              <a:spcAft>
                <a:spcPts val="0"/>
              </a:spcAft>
              <a:buNone/>
            </a:pPr>
            <a:r>
              <a:rPr lang="sv-SE" sz="1800" dirty="0" err="1">
                <a:solidFill>
                  <a:schemeClr val="dk1"/>
                </a:solidFill>
              </a:rPr>
              <a:t>M</a:t>
            </a:r>
            <a:r>
              <a:rPr lang="sv-SE" sz="1800" baseline="-25000" dirty="0" err="1">
                <a:solidFill>
                  <a:schemeClr val="dk1"/>
                </a:solidFill>
              </a:rPr>
              <a:t>Titan</a:t>
            </a:r>
            <a:r>
              <a:rPr lang="sv-SE" sz="1800" dirty="0">
                <a:solidFill>
                  <a:schemeClr val="dk1"/>
                </a:solidFill>
              </a:rPr>
              <a:t> = 14,5 cm</a:t>
            </a:r>
            <a:r>
              <a:rPr lang="sv-SE" sz="1800" baseline="30000" dirty="0">
                <a:solidFill>
                  <a:schemeClr val="dk1"/>
                </a:solidFill>
              </a:rPr>
              <a:t>3</a:t>
            </a:r>
            <a:r>
              <a:rPr lang="sv-SE" sz="1800" dirty="0">
                <a:solidFill>
                  <a:schemeClr val="dk1"/>
                </a:solidFill>
              </a:rPr>
              <a:t> × 4,51 g/cm</a:t>
            </a:r>
            <a:r>
              <a:rPr lang="sv-SE" sz="1800" baseline="30000" dirty="0">
                <a:solidFill>
                  <a:schemeClr val="dk1"/>
                </a:solidFill>
              </a:rPr>
              <a:t>3</a:t>
            </a:r>
            <a:r>
              <a:rPr lang="sv-SE" sz="1800" dirty="0">
                <a:solidFill>
                  <a:schemeClr val="dk1"/>
                </a:solidFill>
              </a:rPr>
              <a:t> = 65,4 g</a:t>
            </a:r>
            <a:endParaRPr sz="1800" dirty="0">
              <a:solidFill>
                <a:schemeClr val="dk1"/>
              </a:solidFill>
            </a:endParaRPr>
          </a:p>
          <a:p>
            <a:pPr marL="0" lvl="0" indent="0" algn="l" rtl="0">
              <a:spcBef>
                <a:spcPts val="0"/>
              </a:spcBef>
              <a:spcAft>
                <a:spcPts val="0"/>
              </a:spcAft>
              <a:buNone/>
            </a:pPr>
            <a:r>
              <a:rPr lang="sv-SE" sz="1800" dirty="0" err="1">
                <a:solidFill>
                  <a:schemeClr val="dk1"/>
                </a:solidFill>
              </a:rPr>
              <a:t>M</a:t>
            </a:r>
            <a:r>
              <a:rPr lang="sv-SE" sz="1800" baseline="-25000" dirty="0" err="1">
                <a:solidFill>
                  <a:schemeClr val="dk1"/>
                </a:solidFill>
              </a:rPr>
              <a:t>Stål</a:t>
            </a:r>
            <a:r>
              <a:rPr lang="sv-SE" sz="1800" dirty="0">
                <a:solidFill>
                  <a:schemeClr val="dk1"/>
                </a:solidFill>
              </a:rPr>
              <a:t> = 14,5 cm</a:t>
            </a:r>
            <a:r>
              <a:rPr lang="sv-SE" sz="1800" baseline="30000" dirty="0">
                <a:solidFill>
                  <a:schemeClr val="dk1"/>
                </a:solidFill>
              </a:rPr>
              <a:t>3</a:t>
            </a:r>
            <a:r>
              <a:rPr lang="sv-SE" sz="1800" dirty="0">
                <a:solidFill>
                  <a:schemeClr val="dk1"/>
                </a:solidFill>
              </a:rPr>
              <a:t> × 7,9 g/cm</a:t>
            </a:r>
            <a:r>
              <a:rPr lang="sv-SE" sz="1800" baseline="30000" dirty="0">
                <a:solidFill>
                  <a:schemeClr val="dk1"/>
                </a:solidFill>
              </a:rPr>
              <a:t>3</a:t>
            </a:r>
            <a:r>
              <a:rPr lang="sv-SE" sz="1800" dirty="0">
                <a:solidFill>
                  <a:schemeClr val="dk1"/>
                </a:solidFill>
              </a:rPr>
              <a:t> = 114,5 g</a:t>
            </a:r>
            <a:endParaRPr sz="1800" dirty="0">
              <a:solidFill>
                <a:schemeClr val="dk1"/>
              </a:solidFill>
            </a:endParaRPr>
          </a:p>
          <a:p>
            <a:pPr marL="0" lvl="0" indent="0" algn="l" rtl="0">
              <a:spcBef>
                <a:spcPts val="0"/>
              </a:spcBef>
              <a:spcAft>
                <a:spcPts val="0"/>
              </a:spcAft>
              <a:buNone/>
            </a:pPr>
            <a:endParaRPr sz="1800" dirty="0">
              <a:solidFill>
                <a:schemeClr val="dk1"/>
              </a:solidFill>
            </a:endParaRPr>
          </a:p>
          <a:p>
            <a:pPr marL="0" lvl="0" indent="0" algn="l" rtl="0">
              <a:spcBef>
                <a:spcPts val="100"/>
              </a:spcBef>
              <a:spcAft>
                <a:spcPts val="0"/>
              </a:spcAft>
              <a:buNone/>
            </a:pPr>
            <a:r>
              <a:rPr lang="sv-SE" sz="1800" b="1" dirty="0">
                <a:solidFill>
                  <a:schemeClr val="dk1"/>
                </a:solidFill>
              </a:rPr>
              <a:t>Kostnad </a:t>
            </a:r>
            <a:endParaRPr sz="1800" b="1" dirty="0">
              <a:solidFill>
                <a:schemeClr val="dk1"/>
              </a:solidFill>
            </a:endParaRPr>
          </a:p>
          <a:p>
            <a:pPr marL="0" lvl="0" indent="0" algn="l" rtl="0">
              <a:spcBef>
                <a:spcPts val="0"/>
              </a:spcBef>
              <a:spcAft>
                <a:spcPts val="0"/>
              </a:spcAft>
              <a:buNone/>
            </a:pPr>
            <a:r>
              <a:rPr lang="sv-SE" sz="1800" dirty="0" err="1">
                <a:solidFill>
                  <a:schemeClr val="dk1"/>
                </a:solidFill>
              </a:rPr>
              <a:t>Kostnad</a:t>
            </a:r>
            <a:r>
              <a:rPr lang="sv-SE" sz="1800" baseline="-25000" dirty="0" err="1">
                <a:solidFill>
                  <a:schemeClr val="dk1"/>
                </a:solidFill>
              </a:rPr>
              <a:t>Titan</a:t>
            </a:r>
            <a:r>
              <a:rPr lang="sv-SE" sz="1800" dirty="0">
                <a:solidFill>
                  <a:schemeClr val="dk1"/>
                </a:solidFill>
              </a:rPr>
              <a:t> = 65,4 g × 1,774 kr/g = 116 kr</a:t>
            </a:r>
            <a:endParaRPr sz="1800" dirty="0">
              <a:solidFill>
                <a:schemeClr val="dk1"/>
              </a:solidFill>
            </a:endParaRPr>
          </a:p>
          <a:p>
            <a:pPr marL="0" lvl="0" indent="0" algn="l" rtl="0">
              <a:spcBef>
                <a:spcPts val="0"/>
              </a:spcBef>
              <a:spcAft>
                <a:spcPts val="0"/>
              </a:spcAft>
              <a:buNone/>
            </a:pPr>
            <a:r>
              <a:rPr lang="sv-SE" sz="1800" dirty="0" err="1">
                <a:solidFill>
                  <a:schemeClr val="dk1"/>
                </a:solidFill>
              </a:rPr>
              <a:t>Kostnad</a:t>
            </a:r>
            <a:r>
              <a:rPr lang="sv-SE" sz="1800" baseline="-25000" dirty="0" err="1">
                <a:solidFill>
                  <a:schemeClr val="dk1"/>
                </a:solidFill>
              </a:rPr>
              <a:t>Stål</a:t>
            </a:r>
            <a:r>
              <a:rPr lang="sv-SE" sz="1800" dirty="0">
                <a:solidFill>
                  <a:schemeClr val="dk1"/>
                </a:solidFill>
              </a:rPr>
              <a:t> = 114,5 g × 0,19 kr/g = 21,8 kr</a:t>
            </a:r>
            <a:endParaRPr sz="17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47"/>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394" name="Google Shape;394;p47"/>
          <p:cNvSpPr txBox="1"/>
          <p:nvPr/>
        </p:nvSpPr>
        <p:spPr>
          <a:xfrm>
            <a:off x="430650" y="1363675"/>
            <a:ext cx="11104500" cy="495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1877" dirty="0">
                <a:solidFill>
                  <a:schemeClr val="dk1"/>
                </a:solidFill>
              </a:rPr>
              <a:t>Här utgår vi från enklare uppskattningar av volym.</a:t>
            </a:r>
            <a:endParaRPr sz="1877" dirty="0">
              <a:solidFill>
                <a:schemeClr val="dk1"/>
              </a:solidFill>
            </a:endParaRPr>
          </a:p>
          <a:p>
            <a:pPr marL="0" lvl="0" indent="0" algn="l" rtl="0">
              <a:spcBef>
                <a:spcPts val="0"/>
              </a:spcBef>
              <a:spcAft>
                <a:spcPts val="0"/>
              </a:spcAft>
              <a:buNone/>
            </a:pPr>
            <a:endParaRPr sz="1877" dirty="0">
              <a:solidFill>
                <a:schemeClr val="dk1"/>
              </a:solidFill>
            </a:endParaRPr>
          </a:p>
          <a:p>
            <a:pPr marL="0" lvl="0" indent="0" algn="l" rtl="0">
              <a:spcBef>
                <a:spcPts val="0"/>
              </a:spcBef>
              <a:spcAft>
                <a:spcPts val="0"/>
              </a:spcAft>
              <a:buNone/>
            </a:pPr>
            <a:r>
              <a:rPr lang="sv-SE" sz="1800" b="1" dirty="0">
                <a:solidFill>
                  <a:schemeClr val="dk1"/>
                </a:solidFill>
              </a:rPr>
              <a:t>Volym</a:t>
            </a:r>
            <a:endParaRPr sz="1800" b="1" dirty="0">
              <a:solidFill>
                <a:schemeClr val="dk1"/>
              </a:solidFill>
            </a:endParaRPr>
          </a:p>
          <a:p>
            <a:pPr lvl="0"/>
            <a:r>
              <a:rPr lang="sv-SE" sz="1800">
                <a:solidFill>
                  <a:schemeClr val="dk1"/>
                </a:solidFill>
              </a:rPr>
              <a:t>Diameter cylinder = 40 mm → radie = 20 mm. </a:t>
            </a:r>
            <a:r>
              <a:rPr lang="sv-SE" sz="1800" dirty="0">
                <a:solidFill>
                  <a:schemeClr val="dk1"/>
                </a:solidFill>
              </a:rPr>
              <a:t>Höjd = 24 mm</a:t>
            </a:r>
            <a:endParaRPr sz="1800" dirty="0">
              <a:solidFill>
                <a:schemeClr val="dk1"/>
              </a:solidFill>
            </a:endParaRPr>
          </a:p>
          <a:p>
            <a:pPr marL="0" lvl="0" indent="0" algn="l" rtl="0">
              <a:spcBef>
                <a:spcPts val="0"/>
              </a:spcBef>
              <a:spcAft>
                <a:spcPts val="0"/>
              </a:spcAft>
              <a:buNone/>
            </a:pPr>
            <a:r>
              <a:rPr lang="sv-SE" sz="1800" dirty="0" err="1">
                <a:solidFill>
                  <a:schemeClr val="dk1"/>
                </a:solidFill>
              </a:rPr>
              <a:t>V</a:t>
            </a:r>
            <a:r>
              <a:rPr lang="sv-SE" sz="1800" baseline="-25000" dirty="0" err="1">
                <a:solidFill>
                  <a:schemeClr val="dk1"/>
                </a:solidFill>
              </a:rPr>
              <a:t>Hel</a:t>
            </a:r>
            <a:r>
              <a:rPr lang="sv-SE" sz="1800" dirty="0">
                <a:solidFill>
                  <a:schemeClr val="dk1"/>
                </a:solidFill>
              </a:rPr>
              <a:t>= 𝜋×20×20×24 = 30144 mm</a:t>
            </a:r>
            <a:r>
              <a:rPr lang="sv-SE" sz="1800" baseline="30000" dirty="0">
                <a:solidFill>
                  <a:schemeClr val="dk1"/>
                </a:solidFill>
              </a:rPr>
              <a:t>3</a:t>
            </a:r>
            <a:r>
              <a:rPr lang="sv-SE" sz="1800" dirty="0">
                <a:solidFill>
                  <a:schemeClr val="dk1"/>
                </a:solidFill>
              </a:rPr>
              <a:t>   </a:t>
            </a:r>
            <a:endParaRPr sz="1800" dirty="0">
              <a:solidFill>
                <a:schemeClr val="dk1"/>
              </a:solidFill>
            </a:endParaRPr>
          </a:p>
          <a:p>
            <a:pPr marL="0" lvl="0" indent="0" algn="l" rtl="0">
              <a:spcBef>
                <a:spcPts val="0"/>
              </a:spcBef>
              <a:spcAft>
                <a:spcPts val="0"/>
              </a:spcAft>
              <a:buNone/>
            </a:pPr>
            <a:r>
              <a:rPr lang="sv-SE" sz="1800" dirty="0" err="1">
                <a:solidFill>
                  <a:schemeClr val="dk1"/>
                </a:solidFill>
              </a:rPr>
              <a:t>V</a:t>
            </a:r>
            <a:r>
              <a:rPr lang="sv-SE" sz="1800" baseline="-25000" dirty="0" err="1">
                <a:solidFill>
                  <a:schemeClr val="dk1"/>
                </a:solidFill>
              </a:rPr>
              <a:t>Halvcylinder</a:t>
            </a:r>
            <a:r>
              <a:rPr lang="sv-SE" sz="1800" dirty="0">
                <a:solidFill>
                  <a:schemeClr val="dk1"/>
                </a:solidFill>
              </a:rPr>
              <a:t>= 30144/2 = 15072 mm</a:t>
            </a:r>
            <a:r>
              <a:rPr lang="sv-SE" sz="1800" baseline="30000" dirty="0">
                <a:solidFill>
                  <a:schemeClr val="dk1"/>
                </a:solidFill>
              </a:rPr>
              <a:t>3</a:t>
            </a:r>
            <a:endParaRPr sz="1800" dirty="0">
              <a:solidFill>
                <a:schemeClr val="dk1"/>
              </a:solidFill>
            </a:endParaRPr>
          </a:p>
          <a:p>
            <a:pPr marL="0" lvl="0" indent="0" algn="l" rtl="0">
              <a:spcBef>
                <a:spcPts val="0"/>
              </a:spcBef>
              <a:spcAft>
                <a:spcPts val="0"/>
              </a:spcAft>
              <a:buNone/>
            </a:pPr>
            <a:endParaRPr sz="1800" dirty="0">
              <a:solidFill>
                <a:schemeClr val="dk1"/>
              </a:solidFill>
            </a:endParaRPr>
          </a:p>
          <a:p>
            <a:pPr marL="0" lvl="0" indent="0" algn="l" rtl="0">
              <a:spcBef>
                <a:spcPts val="0"/>
              </a:spcBef>
              <a:spcAft>
                <a:spcPts val="0"/>
              </a:spcAft>
              <a:buNone/>
            </a:pPr>
            <a:r>
              <a:rPr lang="sv-SE" sz="1800" dirty="0" err="1">
                <a:solidFill>
                  <a:schemeClr val="dk1"/>
                </a:solidFill>
              </a:rPr>
              <a:t>Basyta</a:t>
            </a:r>
            <a:r>
              <a:rPr lang="sv-SE" sz="1800" baseline="-25000" dirty="0" err="1">
                <a:solidFill>
                  <a:schemeClr val="dk1"/>
                </a:solidFill>
              </a:rPr>
              <a:t>Prisma</a:t>
            </a:r>
            <a:r>
              <a:rPr lang="sv-SE" sz="1800" dirty="0">
                <a:solidFill>
                  <a:schemeClr val="dk1"/>
                </a:solidFill>
              </a:rPr>
              <a:t>= 13×8/2 = 52 mm</a:t>
            </a:r>
            <a:r>
              <a:rPr lang="sv-SE" sz="1800" baseline="30000" dirty="0">
                <a:solidFill>
                  <a:schemeClr val="dk1"/>
                </a:solidFill>
              </a:rPr>
              <a:t>2</a:t>
            </a:r>
            <a:r>
              <a:rPr lang="sv-SE" sz="1800" dirty="0">
                <a:solidFill>
                  <a:schemeClr val="dk1"/>
                </a:solidFill>
              </a:rPr>
              <a:t>    </a:t>
            </a:r>
            <a:r>
              <a:rPr lang="sv-SE" sz="1800" dirty="0" err="1">
                <a:solidFill>
                  <a:schemeClr val="dk1"/>
                </a:solidFill>
              </a:rPr>
              <a:t>V</a:t>
            </a:r>
            <a:r>
              <a:rPr lang="sv-SE" sz="1800" baseline="-25000" dirty="0" err="1">
                <a:solidFill>
                  <a:schemeClr val="dk1"/>
                </a:solidFill>
              </a:rPr>
              <a:t>Prisma</a:t>
            </a:r>
            <a:r>
              <a:rPr lang="sv-SE" sz="1800" dirty="0">
                <a:solidFill>
                  <a:schemeClr val="dk1"/>
                </a:solidFill>
              </a:rPr>
              <a:t>= 52×24 = 1248 mm</a:t>
            </a:r>
            <a:r>
              <a:rPr lang="sv-SE" sz="1800" baseline="30000" dirty="0">
                <a:solidFill>
                  <a:schemeClr val="dk1"/>
                </a:solidFill>
              </a:rPr>
              <a:t>3</a:t>
            </a:r>
            <a:r>
              <a:rPr lang="sv-SE" sz="1800" dirty="0">
                <a:solidFill>
                  <a:schemeClr val="dk1"/>
                </a:solidFill>
              </a:rPr>
              <a:t>  </a:t>
            </a:r>
            <a:endParaRPr sz="1800" dirty="0">
              <a:solidFill>
                <a:schemeClr val="dk1"/>
              </a:solidFill>
            </a:endParaRPr>
          </a:p>
          <a:p>
            <a:pPr marL="0" lvl="0" indent="0" algn="l" rtl="0">
              <a:spcBef>
                <a:spcPts val="0"/>
              </a:spcBef>
              <a:spcAft>
                <a:spcPts val="0"/>
              </a:spcAft>
              <a:buNone/>
            </a:pPr>
            <a:r>
              <a:rPr lang="sv-SE" sz="1800" dirty="0" err="1">
                <a:solidFill>
                  <a:schemeClr val="dk1"/>
                </a:solidFill>
              </a:rPr>
              <a:t>V</a:t>
            </a:r>
            <a:r>
              <a:rPr lang="sv-SE" sz="1800" baseline="-25000" dirty="0" err="1">
                <a:solidFill>
                  <a:schemeClr val="dk1"/>
                </a:solidFill>
              </a:rPr>
              <a:t>Komponent</a:t>
            </a:r>
            <a:r>
              <a:rPr lang="sv-SE" sz="1800" baseline="-25000" dirty="0">
                <a:solidFill>
                  <a:schemeClr val="dk1"/>
                </a:solidFill>
              </a:rPr>
              <a:t> A</a:t>
            </a:r>
            <a:r>
              <a:rPr lang="sv-SE" sz="1800" dirty="0">
                <a:solidFill>
                  <a:schemeClr val="dk1"/>
                </a:solidFill>
              </a:rPr>
              <a:t>= 15072-1248 = 13824 mm</a:t>
            </a:r>
            <a:r>
              <a:rPr lang="sv-SE" sz="1800" baseline="30000" dirty="0">
                <a:solidFill>
                  <a:schemeClr val="dk1"/>
                </a:solidFill>
              </a:rPr>
              <a:t>3</a:t>
            </a:r>
            <a:r>
              <a:rPr lang="sv-SE" sz="1800" dirty="0">
                <a:solidFill>
                  <a:schemeClr val="dk1"/>
                </a:solidFill>
              </a:rPr>
              <a:t> = 13,8 cm</a:t>
            </a:r>
            <a:r>
              <a:rPr lang="sv-SE" sz="1800" baseline="30000" dirty="0">
                <a:solidFill>
                  <a:schemeClr val="dk1"/>
                </a:solidFill>
              </a:rPr>
              <a:t>3</a:t>
            </a:r>
            <a:r>
              <a:rPr lang="sv-SE" sz="1800" dirty="0">
                <a:solidFill>
                  <a:schemeClr val="dk1"/>
                </a:solidFill>
              </a:rPr>
              <a:t> </a:t>
            </a:r>
            <a:endParaRPr sz="1800" dirty="0">
              <a:solidFill>
                <a:schemeClr val="dk1"/>
              </a:solidFill>
            </a:endParaRPr>
          </a:p>
          <a:p>
            <a:pPr marL="0" lvl="0" indent="0" algn="l" rtl="0">
              <a:spcBef>
                <a:spcPts val="100"/>
              </a:spcBef>
              <a:spcAft>
                <a:spcPts val="0"/>
              </a:spcAft>
              <a:buNone/>
            </a:pPr>
            <a:endParaRPr sz="1800" b="1" dirty="0">
              <a:solidFill>
                <a:schemeClr val="dk1"/>
              </a:solidFill>
            </a:endParaRPr>
          </a:p>
          <a:p>
            <a:pPr marL="0" lvl="0" indent="0" algn="l" rtl="0">
              <a:spcBef>
                <a:spcPts val="100"/>
              </a:spcBef>
              <a:spcAft>
                <a:spcPts val="0"/>
              </a:spcAft>
              <a:buNone/>
            </a:pPr>
            <a:r>
              <a:rPr lang="sv-SE" sz="1800" b="1" dirty="0">
                <a:solidFill>
                  <a:schemeClr val="dk1"/>
                </a:solidFill>
              </a:rPr>
              <a:t>Massa </a:t>
            </a:r>
            <a:endParaRPr sz="1800" b="1" dirty="0">
              <a:solidFill>
                <a:schemeClr val="dk1"/>
              </a:solidFill>
            </a:endParaRPr>
          </a:p>
          <a:p>
            <a:pPr marL="0" lvl="0" indent="0" algn="l" rtl="0">
              <a:spcBef>
                <a:spcPts val="0"/>
              </a:spcBef>
              <a:spcAft>
                <a:spcPts val="0"/>
              </a:spcAft>
              <a:buNone/>
            </a:pPr>
            <a:r>
              <a:rPr lang="sv-SE" sz="1800" dirty="0" err="1">
                <a:solidFill>
                  <a:schemeClr val="dk1"/>
                </a:solidFill>
              </a:rPr>
              <a:t>M</a:t>
            </a:r>
            <a:r>
              <a:rPr lang="sv-SE" sz="1800" baseline="-25000" dirty="0" err="1">
                <a:solidFill>
                  <a:schemeClr val="dk1"/>
                </a:solidFill>
              </a:rPr>
              <a:t>Titan</a:t>
            </a:r>
            <a:r>
              <a:rPr lang="sv-SE" sz="1800" dirty="0">
                <a:solidFill>
                  <a:schemeClr val="dk1"/>
                </a:solidFill>
              </a:rPr>
              <a:t> = 13,8 cm</a:t>
            </a:r>
            <a:r>
              <a:rPr lang="sv-SE" sz="1800" baseline="30000" dirty="0">
                <a:solidFill>
                  <a:schemeClr val="dk1"/>
                </a:solidFill>
              </a:rPr>
              <a:t>3</a:t>
            </a:r>
            <a:r>
              <a:rPr lang="sv-SE" sz="1800" dirty="0">
                <a:solidFill>
                  <a:schemeClr val="dk1"/>
                </a:solidFill>
              </a:rPr>
              <a:t> × 4,51 g/cm</a:t>
            </a:r>
            <a:r>
              <a:rPr lang="sv-SE" sz="1800" baseline="30000" dirty="0">
                <a:solidFill>
                  <a:schemeClr val="dk1"/>
                </a:solidFill>
              </a:rPr>
              <a:t>3</a:t>
            </a:r>
            <a:r>
              <a:rPr lang="sv-SE" sz="1800" dirty="0">
                <a:solidFill>
                  <a:schemeClr val="dk1"/>
                </a:solidFill>
              </a:rPr>
              <a:t> = 62,3 g</a:t>
            </a:r>
            <a:endParaRPr sz="1800" dirty="0">
              <a:solidFill>
                <a:schemeClr val="dk1"/>
              </a:solidFill>
            </a:endParaRPr>
          </a:p>
          <a:p>
            <a:pPr marL="0" lvl="0" indent="0" algn="l" rtl="0">
              <a:spcBef>
                <a:spcPts val="0"/>
              </a:spcBef>
              <a:spcAft>
                <a:spcPts val="0"/>
              </a:spcAft>
              <a:buNone/>
            </a:pPr>
            <a:r>
              <a:rPr lang="sv-SE" sz="1800" dirty="0" err="1">
                <a:solidFill>
                  <a:schemeClr val="dk1"/>
                </a:solidFill>
              </a:rPr>
              <a:t>M</a:t>
            </a:r>
            <a:r>
              <a:rPr lang="sv-SE" sz="1800" baseline="-25000" dirty="0" err="1">
                <a:solidFill>
                  <a:schemeClr val="dk1"/>
                </a:solidFill>
              </a:rPr>
              <a:t>Stål</a:t>
            </a:r>
            <a:r>
              <a:rPr lang="sv-SE" sz="1800" dirty="0">
                <a:solidFill>
                  <a:schemeClr val="dk1"/>
                </a:solidFill>
              </a:rPr>
              <a:t> = 13,8 cm</a:t>
            </a:r>
            <a:r>
              <a:rPr lang="sv-SE" sz="1800" baseline="30000" dirty="0">
                <a:solidFill>
                  <a:schemeClr val="dk1"/>
                </a:solidFill>
              </a:rPr>
              <a:t>3</a:t>
            </a:r>
            <a:r>
              <a:rPr lang="sv-SE" sz="1800" dirty="0">
                <a:solidFill>
                  <a:schemeClr val="dk1"/>
                </a:solidFill>
              </a:rPr>
              <a:t> × 7,9 g/cm</a:t>
            </a:r>
            <a:r>
              <a:rPr lang="sv-SE" sz="1800" baseline="30000" dirty="0">
                <a:solidFill>
                  <a:schemeClr val="dk1"/>
                </a:solidFill>
              </a:rPr>
              <a:t>3</a:t>
            </a:r>
            <a:r>
              <a:rPr lang="sv-SE" sz="1800" dirty="0">
                <a:solidFill>
                  <a:schemeClr val="dk1"/>
                </a:solidFill>
              </a:rPr>
              <a:t> = 109,2 g</a:t>
            </a:r>
            <a:endParaRPr sz="1800" dirty="0">
              <a:solidFill>
                <a:schemeClr val="dk1"/>
              </a:solidFill>
            </a:endParaRPr>
          </a:p>
          <a:p>
            <a:pPr marL="0" lvl="0" indent="0" algn="l" rtl="0">
              <a:spcBef>
                <a:spcPts val="0"/>
              </a:spcBef>
              <a:spcAft>
                <a:spcPts val="0"/>
              </a:spcAft>
              <a:buNone/>
            </a:pPr>
            <a:endParaRPr sz="1800" dirty="0">
              <a:solidFill>
                <a:schemeClr val="dk1"/>
              </a:solidFill>
            </a:endParaRPr>
          </a:p>
          <a:p>
            <a:pPr marL="0" lvl="0" indent="0" algn="l" rtl="0">
              <a:spcBef>
                <a:spcPts val="100"/>
              </a:spcBef>
              <a:spcAft>
                <a:spcPts val="0"/>
              </a:spcAft>
              <a:buNone/>
            </a:pPr>
            <a:r>
              <a:rPr lang="sv-SE" sz="1800" b="1" dirty="0">
                <a:solidFill>
                  <a:schemeClr val="dk1"/>
                </a:solidFill>
              </a:rPr>
              <a:t>Kostnad </a:t>
            </a:r>
            <a:endParaRPr sz="1800" b="1" dirty="0">
              <a:solidFill>
                <a:schemeClr val="dk1"/>
              </a:solidFill>
            </a:endParaRPr>
          </a:p>
          <a:p>
            <a:pPr marL="0" lvl="0" indent="0" algn="l" rtl="0">
              <a:spcBef>
                <a:spcPts val="0"/>
              </a:spcBef>
              <a:spcAft>
                <a:spcPts val="0"/>
              </a:spcAft>
              <a:buNone/>
            </a:pPr>
            <a:r>
              <a:rPr lang="sv-SE" sz="1800" dirty="0" err="1">
                <a:solidFill>
                  <a:schemeClr val="dk1"/>
                </a:solidFill>
              </a:rPr>
              <a:t>Kostnad</a:t>
            </a:r>
            <a:r>
              <a:rPr lang="sv-SE" sz="1800" baseline="-25000" dirty="0" err="1">
                <a:solidFill>
                  <a:schemeClr val="dk1"/>
                </a:solidFill>
              </a:rPr>
              <a:t>Titan</a:t>
            </a:r>
            <a:r>
              <a:rPr lang="sv-SE" sz="1800" dirty="0">
                <a:solidFill>
                  <a:schemeClr val="dk1"/>
                </a:solidFill>
              </a:rPr>
              <a:t> = 62,3 g × 1,774 kr/g = 111 kr</a:t>
            </a:r>
            <a:endParaRPr sz="1800" dirty="0">
              <a:solidFill>
                <a:schemeClr val="dk1"/>
              </a:solidFill>
            </a:endParaRPr>
          </a:p>
          <a:p>
            <a:pPr marL="0" lvl="0" indent="0" algn="l" rtl="0">
              <a:spcBef>
                <a:spcPts val="0"/>
              </a:spcBef>
              <a:spcAft>
                <a:spcPts val="0"/>
              </a:spcAft>
              <a:buNone/>
            </a:pPr>
            <a:r>
              <a:rPr lang="sv-SE" sz="1800" dirty="0" err="1">
                <a:solidFill>
                  <a:schemeClr val="dk1"/>
                </a:solidFill>
              </a:rPr>
              <a:t>Kostnad</a:t>
            </a:r>
            <a:r>
              <a:rPr lang="sv-SE" sz="1800" baseline="-25000" dirty="0" err="1">
                <a:solidFill>
                  <a:schemeClr val="dk1"/>
                </a:solidFill>
              </a:rPr>
              <a:t>Stål</a:t>
            </a:r>
            <a:r>
              <a:rPr lang="sv-SE" sz="1800" dirty="0">
                <a:solidFill>
                  <a:schemeClr val="dk1"/>
                </a:solidFill>
              </a:rPr>
              <a:t> = 109,2 g × 0,19 kr/g = 20,7 kr</a:t>
            </a:r>
            <a:endParaRPr sz="1700" dirty="0"/>
          </a:p>
        </p:txBody>
      </p:sp>
      <p:sp>
        <p:nvSpPr>
          <p:cNvPr id="395" name="Google Shape;395;p47"/>
          <p:cNvSpPr txBox="1"/>
          <p:nvPr/>
        </p:nvSpPr>
        <p:spPr>
          <a:xfrm>
            <a:off x="543750" y="466000"/>
            <a:ext cx="11104500" cy="8004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sv-SE" sz="2600" b="1" i="0" u="none" strike="noStrike" cap="none">
                <a:solidFill>
                  <a:schemeClr val="lt2"/>
                </a:solidFill>
                <a:latin typeface="Arial"/>
                <a:ea typeface="Arial"/>
                <a:cs typeface="Arial"/>
                <a:sym typeface="Arial"/>
              </a:rPr>
              <a:t>Uppdrag </a:t>
            </a:r>
            <a:r>
              <a:rPr lang="sv-SE" sz="2600" b="1">
                <a:solidFill>
                  <a:schemeClr val="lt2"/>
                </a:solidFill>
              </a:rPr>
              <a:t>5</a:t>
            </a:r>
            <a:r>
              <a:rPr lang="sv-SE" sz="2600" b="1" i="0" u="none" strike="noStrike" cap="none">
                <a:solidFill>
                  <a:schemeClr val="lt2"/>
                </a:solidFill>
                <a:latin typeface="Arial"/>
                <a:ea typeface="Arial"/>
                <a:cs typeface="Arial"/>
                <a:sym typeface="Arial"/>
              </a:rPr>
              <a:t>: Exempel på uträkningar Komponent </a:t>
            </a:r>
            <a:r>
              <a:rPr lang="sv-SE" sz="2600" b="1">
                <a:solidFill>
                  <a:schemeClr val="lt2"/>
                </a:solidFill>
              </a:rPr>
              <a:t>B</a:t>
            </a:r>
            <a:endParaRPr sz="2600" b="1" i="0" u="none" strike="noStrike" cap="none">
              <a:solidFill>
                <a:schemeClr val="lt2"/>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8"/>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402" name="Google Shape;402;p48"/>
          <p:cNvSpPr txBox="1">
            <a:spLocks noGrp="1"/>
          </p:cNvSpPr>
          <p:nvPr>
            <p:ph type="body" idx="1"/>
          </p:nvPr>
        </p:nvSpPr>
        <p:spPr>
          <a:xfrm>
            <a:off x="800275" y="1696200"/>
            <a:ext cx="11213700" cy="5161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sv-SE" sz="1400"/>
              <a:t>Länk till ny filmplattform: </a:t>
            </a:r>
            <a:r>
              <a:rPr lang="sv-SE" sz="1400" u="sng">
                <a:solidFill>
                  <a:schemeClr val="lt2"/>
                </a:solidFill>
                <a:hlinkClick r:id="rId4">
                  <a:extLst>
                    <a:ext uri="{A12FA001-AC4F-418D-AE19-62706E023703}">
                      <ahyp:hlinkClr xmlns:ahyp="http://schemas.microsoft.com/office/drawing/2018/hyperlinkcolor" val="tx"/>
                    </a:ext>
                  </a:extLst>
                </a:hlinkClick>
              </a:rPr>
              <a:t>https://play.regionkronoberg.se/</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Willo: </a:t>
            </a:r>
            <a:r>
              <a:rPr lang="sv-SE" sz="1400" u="sng">
                <a:solidFill>
                  <a:schemeClr val="hlink"/>
                </a:solidFill>
                <a:hlinkClick r:id="rId5"/>
              </a:rPr>
              <a:t>https://www.willo.se/</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Willo tillverkar delar av protesen som visas i filmen</a:t>
            </a:r>
            <a:endParaRPr sz="1400"/>
          </a:p>
          <a:p>
            <a:pPr marL="0" lvl="0" indent="0" algn="l" rtl="0">
              <a:lnSpc>
                <a:spcPct val="115000"/>
              </a:lnSpc>
              <a:spcBef>
                <a:spcPts val="0"/>
              </a:spcBef>
              <a:spcAft>
                <a:spcPts val="0"/>
              </a:spcAft>
              <a:buClr>
                <a:schemeClr val="dk1"/>
              </a:buClr>
              <a:buSzPts val="1100"/>
              <a:buFont typeface="Arial"/>
              <a:buNone/>
            </a:pPr>
            <a:r>
              <a:rPr lang="sv-SE" sz="1400"/>
              <a:t>Film: </a:t>
            </a:r>
            <a:r>
              <a:rPr lang="sv-SE" sz="1400" u="sng">
                <a:solidFill>
                  <a:schemeClr val="hlink"/>
                </a:solidFill>
                <a:hlinkClick r:id="rId6"/>
              </a:rPr>
              <a:t>https://www.youtube.com/watch?v=MqZZpdTryj8</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endParaRPr sz="1400"/>
          </a:p>
        </p:txBody>
      </p:sp>
      <p:sp>
        <p:nvSpPr>
          <p:cNvPr id="403" name="Google Shape;403;p48"/>
          <p:cNvSpPr txBox="1"/>
          <p:nvPr/>
        </p:nvSpPr>
        <p:spPr>
          <a:xfrm>
            <a:off x="693500" y="926625"/>
            <a:ext cx="111045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sv-SE" sz="3600" b="1" i="0" u="none" strike="noStrike" cap="none">
                <a:solidFill>
                  <a:schemeClr val="lt2"/>
                </a:solidFill>
                <a:latin typeface="Arial"/>
                <a:ea typeface="Arial"/>
                <a:cs typeface="Arial"/>
                <a:sym typeface="Arial"/>
              </a:rPr>
              <a:t>Uppdrag </a:t>
            </a:r>
            <a:r>
              <a:rPr lang="sv-SE" sz="3600" b="1">
                <a:solidFill>
                  <a:schemeClr val="lt2"/>
                </a:solidFill>
              </a:rPr>
              <a:t>5</a:t>
            </a:r>
            <a:r>
              <a:rPr lang="sv-SE" sz="3600" b="1" i="0" u="none" strike="noStrike" cap="none">
                <a:solidFill>
                  <a:schemeClr val="lt2"/>
                </a:solidFill>
                <a:latin typeface="Arial"/>
                <a:ea typeface="Arial"/>
                <a:cs typeface="Arial"/>
                <a:sym typeface="Arial"/>
              </a:rPr>
              <a:t>: Resurser</a:t>
            </a:r>
            <a:endParaRPr sz="3600" b="1" i="0" u="none" strike="noStrike" cap="none">
              <a:solidFill>
                <a:schemeClr val="lt2"/>
              </a:solidFill>
              <a:latin typeface="Arial"/>
              <a:ea typeface="Arial"/>
              <a:cs typeface="Arial"/>
              <a:sym typeface="Arial"/>
            </a:endParaRPr>
          </a:p>
        </p:txBody>
      </p:sp>
      <p:sp>
        <p:nvSpPr>
          <p:cNvPr id="404" name="Google Shape;404;p48"/>
          <p:cNvSpPr txBox="1"/>
          <p:nvPr/>
        </p:nvSpPr>
        <p:spPr>
          <a:xfrm>
            <a:off x="7952175" y="926625"/>
            <a:ext cx="3621300" cy="3508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sv-SE" b="1">
                <a:solidFill>
                  <a:schemeClr val="dk1"/>
                </a:solidFill>
              </a:rPr>
              <a:t>Fokusmatte 5 min:</a:t>
            </a:r>
            <a:endParaRPr b="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sv-SE">
                <a:solidFill>
                  <a:schemeClr val="dk1"/>
                </a:solidFill>
              </a:rPr>
              <a:t>Nivå 1: </a:t>
            </a:r>
            <a:endParaRPr>
              <a:solidFill>
                <a:schemeClr val="dk1"/>
              </a:solidFill>
            </a:endParaRPr>
          </a:p>
          <a:p>
            <a:pPr marL="0" lvl="0" indent="0" algn="l" rtl="0">
              <a:spcBef>
                <a:spcPts val="0"/>
              </a:spcBef>
              <a:spcAft>
                <a:spcPts val="0"/>
              </a:spcAft>
              <a:buNone/>
            </a:pPr>
            <a:r>
              <a:rPr lang="sv-SE">
                <a:solidFill>
                  <a:schemeClr val="dk1"/>
                </a:solidFill>
              </a:rPr>
              <a:t>Arbetsblad (Alfa Beta Gamma)</a:t>
            </a:r>
            <a:endParaRPr>
              <a:solidFill>
                <a:schemeClr val="dk1"/>
              </a:solidFill>
            </a:endParaRPr>
          </a:p>
          <a:p>
            <a:pPr marL="0" lvl="0" indent="0" algn="l" rtl="0">
              <a:spcBef>
                <a:spcPts val="0"/>
              </a:spcBef>
              <a:spcAft>
                <a:spcPts val="0"/>
              </a:spcAft>
              <a:buNone/>
            </a:pPr>
            <a:r>
              <a:rPr lang="sv-SE" u="sng">
                <a:solidFill>
                  <a:schemeClr val="hlink"/>
                </a:solidFill>
                <a:hlinkClick r:id="rId7"/>
              </a:rPr>
              <a:t>https://www.matematikabg.se/larare/Arbetsblad.html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sv-SE">
                <a:solidFill>
                  <a:schemeClr val="dk1"/>
                </a:solidFill>
              </a:rPr>
              <a:t>Nivå 2: </a:t>
            </a:r>
            <a:endParaRPr>
              <a:solidFill>
                <a:schemeClr val="dk1"/>
              </a:solidFill>
            </a:endParaRPr>
          </a:p>
          <a:p>
            <a:pPr marL="0" lvl="0" indent="0" algn="l" rtl="0">
              <a:spcBef>
                <a:spcPts val="0"/>
              </a:spcBef>
              <a:spcAft>
                <a:spcPts val="0"/>
              </a:spcAft>
              <a:buNone/>
            </a:pPr>
            <a:r>
              <a:rPr lang="sv-SE">
                <a:solidFill>
                  <a:schemeClr val="dk1"/>
                </a:solidFill>
              </a:rPr>
              <a:t>Arbetsblad (X Y Z)</a:t>
            </a:r>
            <a:endParaRPr>
              <a:solidFill>
                <a:schemeClr val="dk1"/>
              </a:solidFill>
            </a:endParaRPr>
          </a:p>
          <a:p>
            <a:pPr marL="0" lvl="0" indent="0" algn="l" rtl="0">
              <a:spcBef>
                <a:spcPts val="0"/>
              </a:spcBef>
              <a:spcAft>
                <a:spcPts val="0"/>
              </a:spcAft>
              <a:buNone/>
            </a:pPr>
            <a:r>
              <a:rPr lang="sv-SE" u="sng">
                <a:solidFill>
                  <a:schemeClr val="hlink"/>
                </a:solidFill>
                <a:hlinkClick r:id="rId8"/>
              </a:rPr>
              <a:t>https://www.matematikxyz.com/larare/Arbetsblad.html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sv-SE">
                <a:solidFill>
                  <a:schemeClr val="dk1"/>
                </a:solidFill>
              </a:rPr>
              <a:t>Välj egna eller våra utvalda arbetsblad:</a:t>
            </a:r>
            <a:endParaRPr>
              <a:solidFill>
                <a:schemeClr val="dk1"/>
              </a:solidFill>
            </a:endParaRPr>
          </a:p>
          <a:p>
            <a:pPr marL="0" lvl="0" indent="0" algn="l" rtl="0">
              <a:spcBef>
                <a:spcPts val="0"/>
              </a:spcBef>
              <a:spcAft>
                <a:spcPts val="0"/>
              </a:spcAft>
              <a:buNone/>
            </a:pPr>
            <a:r>
              <a:rPr lang="sv-SE" u="sng">
                <a:solidFill>
                  <a:schemeClr val="hlink"/>
                </a:solidFill>
                <a:hlinkClick r:id="rId9"/>
              </a:rPr>
              <a:t>Nivå 1</a:t>
            </a:r>
            <a:endParaRPr>
              <a:solidFill>
                <a:schemeClr val="dk1"/>
              </a:solidFill>
            </a:endParaRPr>
          </a:p>
          <a:p>
            <a:pPr marL="0" lvl="0" indent="0" algn="l" rtl="0">
              <a:spcBef>
                <a:spcPts val="0"/>
              </a:spcBef>
              <a:spcAft>
                <a:spcPts val="0"/>
              </a:spcAft>
              <a:buNone/>
            </a:pPr>
            <a:r>
              <a:rPr lang="sv-SE" u="sng">
                <a:solidFill>
                  <a:schemeClr val="hlink"/>
                </a:solidFill>
                <a:hlinkClick r:id="rId10"/>
              </a:rPr>
              <a:t>Nivå 2</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49"/>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1" name="Google Shape;411;p49"/>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412" name="Google Shape;412;p49"/>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a:solidFill>
                  <a:schemeClr val="lt2"/>
                </a:solidFill>
              </a:rPr>
              <a:t>UPPDRAG 6</a:t>
            </a:r>
            <a:r>
              <a:rPr lang="sv-SE" sz="2400" b="1" i="0" u="none" strike="noStrike" cap="none">
                <a:solidFill>
                  <a:schemeClr val="lt2"/>
                </a:solidFill>
                <a:latin typeface="Arial"/>
                <a:ea typeface="Arial"/>
                <a:cs typeface="Arial"/>
                <a:sym typeface="Arial"/>
              </a:rPr>
              <a:t>: </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500" b="1">
              <a:solidFill>
                <a:schemeClr val="lt2"/>
              </a:solidFill>
            </a:endParaRPr>
          </a:p>
        </p:txBody>
      </p:sp>
      <p:sp>
        <p:nvSpPr>
          <p:cNvPr id="413" name="Google Shape;413;p49"/>
          <p:cNvSpPr txBox="1">
            <a:spLocks noGrp="1"/>
          </p:cNvSpPr>
          <p:nvPr>
            <p:ph type="body" idx="1"/>
          </p:nvPr>
        </p:nvSpPr>
        <p:spPr>
          <a:xfrm>
            <a:off x="5506450" y="1256975"/>
            <a:ext cx="6013800" cy="3882900"/>
          </a:xfrm>
          <a:prstGeom prst="rect">
            <a:avLst/>
          </a:prstGeom>
          <a:noFill/>
          <a:ln>
            <a:noFill/>
          </a:ln>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sv-SE"/>
              <a:t>Gapminder -  Upptäck förändringar</a:t>
            </a:r>
            <a:endParaRPr/>
          </a:p>
          <a:p>
            <a:pPr marL="457200" lvl="0" indent="-342900" algn="l" rtl="0">
              <a:spcBef>
                <a:spcPts val="0"/>
              </a:spcBef>
              <a:spcAft>
                <a:spcPts val="0"/>
              </a:spcAft>
              <a:buSzPts val="1800"/>
              <a:buChar char="•"/>
            </a:pPr>
            <a:r>
              <a:rPr lang="sv-SE"/>
              <a:t>Gapminder -  Upptäck samband</a:t>
            </a:r>
            <a:endParaRPr/>
          </a:p>
          <a:p>
            <a:pPr marL="457200" lvl="0" indent="-342900" algn="l" rtl="0">
              <a:spcBef>
                <a:spcPts val="0"/>
              </a:spcBef>
              <a:spcAft>
                <a:spcPts val="0"/>
              </a:spcAft>
              <a:buSzPts val="1800"/>
              <a:buChar char="•"/>
            </a:pPr>
            <a:r>
              <a:rPr lang="sv-SE"/>
              <a:t>Yrkeskoppling till uppdrag 6</a:t>
            </a:r>
            <a:endParaRPr/>
          </a:p>
        </p:txBody>
      </p:sp>
      <p:pic>
        <p:nvPicPr>
          <p:cNvPr id="414" name="Google Shape;414;p49" title="Uppdrag 6 omslag.png"/>
          <p:cNvPicPr preferRelativeResize="0"/>
          <p:nvPr/>
        </p:nvPicPr>
        <p:blipFill>
          <a:blip r:embed="rId4">
            <a:alphaModFix/>
          </a:blip>
          <a:stretch>
            <a:fillRect/>
          </a:stretch>
        </p:blipFill>
        <p:spPr>
          <a:xfrm>
            <a:off x="568950" y="774500"/>
            <a:ext cx="3581699" cy="51010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0"/>
          <p:cNvSpPr/>
          <p:nvPr/>
        </p:nvSpPr>
        <p:spPr>
          <a:xfrm>
            <a:off x="0" y="100"/>
            <a:ext cx="12192000" cy="9144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1" name="Google Shape;421;p50"/>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422" name="Google Shape;422;p50"/>
          <p:cNvSpPr txBox="1"/>
          <p:nvPr/>
        </p:nvSpPr>
        <p:spPr>
          <a:xfrm>
            <a:off x="0" y="238000"/>
            <a:ext cx="121920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a:solidFill>
                  <a:schemeClr val="lt1"/>
                </a:solidFill>
              </a:rPr>
              <a:t>UPPDRAG 6: JOBBANNONS &amp; DISKUSSIONSFRÅGOR </a:t>
            </a:r>
            <a:endParaRPr sz="2400" b="1">
              <a:solidFill>
                <a:schemeClr val="lt1"/>
              </a:solidFill>
            </a:endParaRPr>
          </a:p>
        </p:txBody>
      </p:sp>
      <p:sp>
        <p:nvSpPr>
          <p:cNvPr id="423" name="Google Shape;423;p50"/>
          <p:cNvSpPr txBox="1">
            <a:spLocks noGrp="1"/>
          </p:cNvSpPr>
          <p:nvPr>
            <p:ph type="body" idx="1"/>
          </p:nvPr>
        </p:nvSpPr>
        <p:spPr>
          <a:xfrm>
            <a:off x="6809350" y="1468088"/>
            <a:ext cx="4770300" cy="4064100"/>
          </a:xfrm>
          <a:prstGeom prst="rect">
            <a:avLst/>
          </a:prstGeom>
          <a:noFill/>
          <a:ln>
            <a:noFill/>
          </a:ln>
        </p:spPr>
        <p:txBody>
          <a:bodyPr spcFirstLastPara="1" wrap="square" lIns="91425" tIns="45700" rIns="91425" bIns="45700" anchor="t" anchorCtr="0">
            <a:noAutofit/>
          </a:bodyPr>
          <a:lstStyle/>
          <a:p>
            <a:pPr marL="457200" lvl="0" indent="-323850" algn="l" rtl="0">
              <a:spcBef>
                <a:spcPts val="1000"/>
              </a:spcBef>
              <a:spcAft>
                <a:spcPts val="0"/>
              </a:spcAft>
              <a:buSzPts val="1500"/>
              <a:buChar char="•"/>
            </a:pPr>
            <a:r>
              <a:rPr lang="sv-SE" sz="1500"/>
              <a:t>Vad tycker du verkar mest spännande med jobbet som epidemiolog? Varför?</a:t>
            </a:r>
            <a:endParaRPr sz="1500"/>
          </a:p>
          <a:p>
            <a:pPr marL="457200" lvl="0" indent="-323850" algn="l" rtl="0">
              <a:spcBef>
                <a:spcPts val="0"/>
              </a:spcBef>
              <a:spcAft>
                <a:spcPts val="0"/>
              </a:spcAft>
              <a:buSzPts val="1500"/>
              <a:buChar char="•"/>
            </a:pPr>
            <a:r>
              <a:rPr lang="sv-SE" sz="1500"/>
              <a:t>Varför är det viktigt att kunna hitta mönster i data när man arbetar med människors hälsa?</a:t>
            </a:r>
            <a:endParaRPr sz="1500"/>
          </a:p>
          <a:p>
            <a:pPr marL="457200" lvl="0" indent="-323850" algn="l" rtl="0">
              <a:spcBef>
                <a:spcPts val="0"/>
              </a:spcBef>
              <a:spcAft>
                <a:spcPts val="0"/>
              </a:spcAft>
              <a:buSzPts val="1500"/>
              <a:buChar char="•"/>
            </a:pPr>
            <a:r>
              <a:rPr lang="sv-SE" sz="1500"/>
              <a:t>Tror du att yrket kommer att finnas i framtiden?</a:t>
            </a:r>
            <a:endParaRPr sz="1500"/>
          </a:p>
          <a:p>
            <a:pPr marL="457200" lvl="0" indent="-323850" algn="l" rtl="0">
              <a:spcBef>
                <a:spcPts val="0"/>
              </a:spcBef>
              <a:spcAft>
                <a:spcPts val="0"/>
              </a:spcAft>
              <a:buSzPts val="1500"/>
              <a:buChar char="•"/>
            </a:pPr>
            <a:r>
              <a:rPr lang="sv-SE" sz="1500"/>
              <a:t>Vilka matematiska kunskaper tror du en epidemiolog behöver allra mest?</a:t>
            </a:r>
            <a:endParaRPr sz="1500"/>
          </a:p>
          <a:p>
            <a:pPr marL="457200" lvl="0" indent="-323850" algn="l" rtl="0">
              <a:spcBef>
                <a:spcPts val="0"/>
              </a:spcBef>
              <a:spcAft>
                <a:spcPts val="0"/>
              </a:spcAft>
              <a:buSzPts val="1500"/>
              <a:buChar char="•"/>
            </a:pPr>
            <a:r>
              <a:rPr lang="sv-SE" sz="1500"/>
              <a:t>Förutom matematik, vilka andra egenskaper tror du är viktiga för att lyckas i detta yrke?</a:t>
            </a:r>
            <a:endParaRPr sz="1500"/>
          </a:p>
          <a:p>
            <a:pPr marL="457200" lvl="0" indent="-323850" algn="l" rtl="0">
              <a:spcBef>
                <a:spcPts val="0"/>
              </a:spcBef>
              <a:spcAft>
                <a:spcPts val="0"/>
              </a:spcAft>
              <a:buSzPts val="1500"/>
              <a:buChar char="•"/>
            </a:pPr>
            <a:r>
              <a:rPr lang="sv-SE" sz="1500"/>
              <a:t>Varför är statistik och datavisualisering viktigt inom hälsovård och medicin?</a:t>
            </a:r>
            <a:endParaRPr sz="1500"/>
          </a:p>
          <a:p>
            <a:pPr marL="457200" lvl="0" indent="-323850" algn="l" rtl="0">
              <a:spcBef>
                <a:spcPts val="0"/>
              </a:spcBef>
              <a:spcAft>
                <a:spcPts val="0"/>
              </a:spcAft>
              <a:buSzPts val="1500"/>
              <a:buChar char="•"/>
            </a:pPr>
            <a:r>
              <a:rPr lang="sv-SE" sz="1500"/>
              <a:t>Vilka andra yrken kan du komma på där statistik är ett viktigt verktyg?</a:t>
            </a:r>
            <a:endParaRPr sz="1500"/>
          </a:p>
          <a:p>
            <a:pPr marL="0" lvl="0" indent="0" algn="l" rtl="0">
              <a:spcBef>
                <a:spcPts val="1000"/>
              </a:spcBef>
              <a:spcAft>
                <a:spcPts val="0"/>
              </a:spcAft>
              <a:buNone/>
            </a:pPr>
            <a:endParaRPr sz="1500"/>
          </a:p>
        </p:txBody>
      </p:sp>
      <p:pic>
        <p:nvPicPr>
          <p:cNvPr id="424" name="Google Shape;424;p50" title="Uppdrag 6 Jobbannons.png"/>
          <p:cNvPicPr preferRelativeResize="0"/>
          <p:nvPr/>
        </p:nvPicPr>
        <p:blipFill>
          <a:blip r:embed="rId4">
            <a:alphaModFix/>
          </a:blip>
          <a:stretch>
            <a:fillRect/>
          </a:stretch>
        </p:blipFill>
        <p:spPr>
          <a:xfrm>
            <a:off x="745400" y="1295600"/>
            <a:ext cx="5717001" cy="489614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1"/>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1" name="Google Shape;431;p51"/>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432" name="Google Shape;432;p51"/>
          <p:cNvSpPr txBox="1">
            <a:spLocks noGrp="1"/>
          </p:cNvSpPr>
          <p:nvPr>
            <p:ph type="body" idx="1"/>
          </p:nvPr>
        </p:nvSpPr>
        <p:spPr>
          <a:xfrm>
            <a:off x="5561100" y="1619025"/>
            <a:ext cx="5750400" cy="2734500"/>
          </a:xfrm>
          <a:prstGeom prst="rect">
            <a:avLst/>
          </a:prstGeom>
          <a:noFill/>
          <a:ln>
            <a:noFill/>
          </a:ln>
        </p:spPr>
        <p:txBody>
          <a:bodyPr spcFirstLastPara="1" wrap="square" lIns="91425" tIns="45700" rIns="91425" bIns="45700" anchor="t" anchorCtr="0">
            <a:normAutofit/>
          </a:bodyPr>
          <a:lstStyle/>
          <a:p>
            <a:pPr marL="457200" lvl="0" indent="-336550" algn="l" rtl="0">
              <a:lnSpc>
                <a:spcPct val="115000"/>
              </a:lnSpc>
              <a:spcBef>
                <a:spcPts val="1000"/>
              </a:spcBef>
              <a:spcAft>
                <a:spcPts val="0"/>
              </a:spcAft>
              <a:buSzPts val="1700"/>
              <a:buChar char="•"/>
            </a:pPr>
            <a:r>
              <a:rPr lang="sv-SE" sz="1700"/>
              <a:t>Text</a:t>
            </a:r>
            <a:endParaRPr sz="1700"/>
          </a:p>
          <a:p>
            <a:pPr marL="457200" lvl="0" indent="-336550" algn="l" rtl="0">
              <a:lnSpc>
                <a:spcPct val="115000"/>
              </a:lnSpc>
              <a:spcBef>
                <a:spcPts val="1000"/>
              </a:spcBef>
              <a:spcAft>
                <a:spcPts val="0"/>
              </a:spcAft>
              <a:buSzPts val="1700"/>
              <a:buChar char="•"/>
            </a:pPr>
            <a:r>
              <a:rPr lang="sv-SE" sz="1700"/>
              <a:t>Text</a:t>
            </a:r>
            <a:endParaRPr sz="1700"/>
          </a:p>
        </p:txBody>
      </p:sp>
      <p:sp>
        <p:nvSpPr>
          <p:cNvPr id="433" name="Google Shape;433;p51"/>
          <p:cNvSpPr txBox="1"/>
          <p:nvPr/>
        </p:nvSpPr>
        <p:spPr>
          <a:xfrm>
            <a:off x="4719600" y="568750"/>
            <a:ext cx="74724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000" b="1" i="0" u="none" strike="noStrike" cap="none">
                <a:solidFill>
                  <a:schemeClr val="lt2"/>
                </a:solidFill>
                <a:latin typeface="Arial"/>
                <a:ea typeface="Arial"/>
                <a:cs typeface="Arial"/>
                <a:sym typeface="Arial"/>
              </a:rPr>
              <a:t>U</a:t>
            </a:r>
            <a:r>
              <a:rPr lang="sv-SE" sz="2000" b="1">
                <a:solidFill>
                  <a:schemeClr val="lt2"/>
                </a:solidFill>
              </a:rPr>
              <a:t>PPDRAG 6</a:t>
            </a:r>
            <a:r>
              <a:rPr lang="sv-SE" sz="2000" b="1" i="0" u="none" strike="noStrike" cap="none">
                <a:solidFill>
                  <a:schemeClr val="lt2"/>
                </a:solidFill>
                <a:latin typeface="Arial"/>
                <a:ea typeface="Arial"/>
                <a:cs typeface="Arial"/>
                <a:sym typeface="Arial"/>
              </a:rPr>
              <a:t>: </a:t>
            </a:r>
            <a:r>
              <a:rPr lang="sv-SE" sz="2000" b="1">
                <a:solidFill>
                  <a:schemeClr val="lt2"/>
                </a:solidFill>
              </a:rPr>
              <a:t>GAPMINDER UPPTÄCK FÖRÄNDRINGAR</a:t>
            </a:r>
            <a:endParaRPr sz="20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000" b="1">
              <a:solidFill>
                <a:schemeClr val="lt2"/>
              </a:solidFill>
            </a:endParaRPr>
          </a:p>
        </p:txBody>
      </p:sp>
      <p:pic>
        <p:nvPicPr>
          <p:cNvPr id="434" name="Google Shape;434;p51" title="statistik.jpg"/>
          <p:cNvPicPr preferRelativeResize="0"/>
          <p:nvPr/>
        </p:nvPicPr>
        <p:blipFill>
          <a:blip r:embed="rId4">
            <a:alphaModFix/>
          </a:blip>
          <a:stretch>
            <a:fillRect/>
          </a:stretch>
        </p:blipFill>
        <p:spPr>
          <a:xfrm>
            <a:off x="360775" y="710125"/>
            <a:ext cx="3998051" cy="53307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 name="Google Shape;86;p16"/>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87" name="Google Shape;87;p16"/>
          <p:cNvSpPr txBox="1">
            <a:spLocks noGrp="1"/>
          </p:cNvSpPr>
          <p:nvPr>
            <p:ph type="body" idx="1"/>
          </p:nvPr>
        </p:nvSpPr>
        <p:spPr>
          <a:xfrm>
            <a:off x="5157025" y="1514774"/>
            <a:ext cx="6279000" cy="4292100"/>
          </a:xfrm>
          <a:prstGeom prst="rect">
            <a:avLst/>
          </a:prstGeom>
          <a:noFill/>
          <a:ln>
            <a:noFill/>
          </a:ln>
        </p:spPr>
        <p:txBody>
          <a:bodyPr spcFirstLastPara="1" wrap="square" lIns="91425" tIns="45700" rIns="91425" bIns="45700" anchor="t" anchorCtr="0">
            <a:normAutofit/>
          </a:bodyPr>
          <a:lstStyle/>
          <a:p>
            <a:pPr marL="457200" lvl="0" indent="-360829" algn="l" rtl="0">
              <a:lnSpc>
                <a:spcPct val="115000"/>
              </a:lnSpc>
              <a:spcBef>
                <a:spcPts val="1000"/>
              </a:spcBef>
              <a:spcAft>
                <a:spcPts val="0"/>
              </a:spcAft>
              <a:buSzPts val="2082"/>
              <a:buChar char="•"/>
            </a:pPr>
            <a:r>
              <a:rPr lang="sv-SE" sz="2082"/>
              <a:t>Mönster omkring dig</a:t>
            </a:r>
            <a:endParaRPr sz="2082"/>
          </a:p>
          <a:p>
            <a:pPr marL="457200" lvl="0" indent="-360829" algn="l" rtl="0">
              <a:lnSpc>
                <a:spcPct val="115000"/>
              </a:lnSpc>
              <a:spcBef>
                <a:spcPts val="0"/>
              </a:spcBef>
              <a:spcAft>
                <a:spcPts val="0"/>
              </a:spcAft>
              <a:buSzPts val="2082"/>
              <a:buChar char="•"/>
            </a:pPr>
            <a:r>
              <a:rPr lang="sv-SE" sz="2082"/>
              <a:t>Skapa mönsterrapporter</a:t>
            </a:r>
            <a:endParaRPr sz="2082"/>
          </a:p>
          <a:p>
            <a:pPr marL="457200" lvl="0" indent="-360829" algn="l" rtl="0">
              <a:lnSpc>
                <a:spcPct val="115000"/>
              </a:lnSpc>
              <a:spcBef>
                <a:spcPts val="0"/>
              </a:spcBef>
              <a:spcAft>
                <a:spcPts val="0"/>
              </a:spcAft>
              <a:buSzPts val="2082"/>
              <a:buChar char="•"/>
            </a:pPr>
            <a:r>
              <a:rPr lang="sv-SE" sz="2082"/>
              <a:t>Tessellering</a:t>
            </a:r>
            <a:endParaRPr sz="2082"/>
          </a:p>
          <a:p>
            <a:pPr marL="457200" lvl="0" indent="-360829" algn="l" rtl="0">
              <a:lnSpc>
                <a:spcPct val="115000"/>
              </a:lnSpc>
              <a:spcBef>
                <a:spcPts val="0"/>
              </a:spcBef>
              <a:spcAft>
                <a:spcPts val="0"/>
              </a:spcAft>
              <a:buSzPts val="2082"/>
              <a:buChar char="•"/>
            </a:pPr>
            <a:r>
              <a:rPr lang="sv-SE" sz="2082"/>
              <a:t>Yrkeskoppling till uppdrag 1</a:t>
            </a:r>
            <a:endParaRPr sz="2082"/>
          </a:p>
          <a:p>
            <a:pPr marL="457200" lvl="0" indent="0" algn="l" rtl="0">
              <a:lnSpc>
                <a:spcPct val="115000"/>
              </a:lnSpc>
              <a:spcBef>
                <a:spcPts val="1000"/>
              </a:spcBef>
              <a:spcAft>
                <a:spcPts val="0"/>
              </a:spcAft>
              <a:buNone/>
            </a:pPr>
            <a:endParaRPr sz="2082"/>
          </a:p>
          <a:p>
            <a:pPr marL="0" lvl="0" indent="0" algn="l" rtl="0">
              <a:lnSpc>
                <a:spcPct val="115000"/>
              </a:lnSpc>
              <a:spcBef>
                <a:spcPts val="1000"/>
              </a:spcBef>
              <a:spcAft>
                <a:spcPts val="0"/>
              </a:spcAft>
              <a:buNone/>
            </a:pPr>
            <a:endParaRPr sz="2082"/>
          </a:p>
          <a:p>
            <a:pPr marL="0" lvl="0" indent="0" algn="l" rtl="0">
              <a:lnSpc>
                <a:spcPct val="115000"/>
              </a:lnSpc>
              <a:spcBef>
                <a:spcPts val="1000"/>
              </a:spcBef>
              <a:spcAft>
                <a:spcPts val="0"/>
              </a:spcAft>
              <a:buNone/>
            </a:pPr>
            <a:endParaRPr sz="2200"/>
          </a:p>
        </p:txBody>
      </p:sp>
      <p:sp>
        <p:nvSpPr>
          <p:cNvPr id="88" name="Google Shape;88;p16"/>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a:solidFill>
                  <a:schemeClr val="lt2"/>
                </a:solidFill>
              </a:rPr>
              <a:t>UPPDRAG 1</a:t>
            </a:r>
            <a:r>
              <a:rPr lang="sv-SE" sz="2400" b="1" i="0" u="none" strike="noStrike" cap="none">
                <a:solidFill>
                  <a:schemeClr val="lt2"/>
                </a:solidFill>
                <a:latin typeface="Arial"/>
                <a:ea typeface="Arial"/>
                <a:cs typeface="Arial"/>
                <a:sym typeface="Arial"/>
              </a:rPr>
              <a:t>: </a:t>
            </a:r>
            <a:r>
              <a:rPr lang="sv-SE" sz="2400" b="1">
                <a:solidFill>
                  <a:schemeClr val="lt2"/>
                </a:solidFill>
              </a:rPr>
              <a:t>MATTEMÖNSTER MED IKEA</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500" b="1">
              <a:solidFill>
                <a:schemeClr val="lt2"/>
              </a:solidFill>
            </a:endParaRPr>
          </a:p>
        </p:txBody>
      </p:sp>
      <p:pic>
        <p:nvPicPr>
          <p:cNvPr id="89" name="Google Shape;89;p16" title="Uppdrag1.png"/>
          <p:cNvPicPr preferRelativeResize="0"/>
          <p:nvPr/>
        </p:nvPicPr>
        <p:blipFill>
          <a:blip r:embed="rId4">
            <a:alphaModFix/>
          </a:blip>
          <a:stretch>
            <a:fillRect/>
          </a:stretch>
        </p:blipFill>
        <p:spPr>
          <a:xfrm>
            <a:off x="575002" y="908688"/>
            <a:ext cx="3569600" cy="50408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2"/>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1" name="Google Shape;441;p52"/>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442" name="Google Shape;442;p52"/>
          <p:cNvSpPr txBox="1">
            <a:spLocks noGrp="1"/>
          </p:cNvSpPr>
          <p:nvPr>
            <p:ph type="body" idx="1"/>
          </p:nvPr>
        </p:nvSpPr>
        <p:spPr>
          <a:xfrm>
            <a:off x="5561100" y="1619025"/>
            <a:ext cx="5750400" cy="2734500"/>
          </a:xfrm>
          <a:prstGeom prst="rect">
            <a:avLst/>
          </a:prstGeom>
          <a:noFill/>
          <a:ln>
            <a:noFill/>
          </a:ln>
        </p:spPr>
        <p:txBody>
          <a:bodyPr spcFirstLastPara="1" wrap="square" lIns="91425" tIns="45700" rIns="91425" bIns="45700" anchor="t" anchorCtr="0">
            <a:normAutofit/>
          </a:bodyPr>
          <a:lstStyle/>
          <a:p>
            <a:pPr marL="457200" lvl="0" indent="-336550" algn="l" rtl="0">
              <a:lnSpc>
                <a:spcPct val="115000"/>
              </a:lnSpc>
              <a:spcBef>
                <a:spcPts val="1000"/>
              </a:spcBef>
              <a:spcAft>
                <a:spcPts val="0"/>
              </a:spcAft>
              <a:buSzPts val="1700"/>
              <a:buChar char="•"/>
            </a:pPr>
            <a:r>
              <a:rPr lang="sv-SE" sz="1700"/>
              <a:t>Text</a:t>
            </a:r>
            <a:endParaRPr sz="1700"/>
          </a:p>
          <a:p>
            <a:pPr marL="457200" lvl="0" indent="-336550" algn="l" rtl="0">
              <a:lnSpc>
                <a:spcPct val="115000"/>
              </a:lnSpc>
              <a:spcBef>
                <a:spcPts val="1000"/>
              </a:spcBef>
              <a:spcAft>
                <a:spcPts val="0"/>
              </a:spcAft>
              <a:buSzPts val="1700"/>
              <a:buChar char="•"/>
            </a:pPr>
            <a:r>
              <a:rPr lang="sv-SE" sz="1700"/>
              <a:t>Text</a:t>
            </a:r>
            <a:endParaRPr sz="1700"/>
          </a:p>
        </p:txBody>
      </p:sp>
      <p:sp>
        <p:nvSpPr>
          <p:cNvPr id="443" name="Google Shape;443;p52"/>
          <p:cNvSpPr txBox="1"/>
          <p:nvPr/>
        </p:nvSpPr>
        <p:spPr>
          <a:xfrm>
            <a:off x="4719600" y="568750"/>
            <a:ext cx="74724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000" b="1" i="0" u="none" strike="noStrike" cap="none">
                <a:solidFill>
                  <a:schemeClr val="lt2"/>
                </a:solidFill>
                <a:latin typeface="Arial"/>
                <a:ea typeface="Arial"/>
                <a:cs typeface="Arial"/>
                <a:sym typeface="Arial"/>
              </a:rPr>
              <a:t>U</a:t>
            </a:r>
            <a:r>
              <a:rPr lang="sv-SE" sz="2000" b="1">
                <a:solidFill>
                  <a:schemeClr val="lt2"/>
                </a:solidFill>
              </a:rPr>
              <a:t>PPDRAG 6</a:t>
            </a:r>
            <a:r>
              <a:rPr lang="sv-SE" sz="2000" b="1" i="0" u="none" strike="noStrike" cap="none">
                <a:solidFill>
                  <a:schemeClr val="lt2"/>
                </a:solidFill>
                <a:latin typeface="Arial"/>
                <a:ea typeface="Arial"/>
                <a:cs typeface="Arial"/>
                <a:sym typeface="Arial"/>
              </a:rPr>
              <a:t>: </a:t>
            </a:r>
            <a:r>
              <a:rPr lang="sv-SE" sz="2000" b="1">
                <a:solidFill>
                  <a:schemeClr val="lt2"/>
                </a:solidFill>
              </a:rPr>
              <a:t>GAPMINDER UPPTÄCK SAMBAND</a:t>
            </a:r>
            <a:endParaRPr sz="20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000" b="1">
              <a:solidFill>
                <a:schemeClr val="lt2"/>
              </a:solidFill>
            </a:endParaRPr>
          </a:p>
        </p:txBody>
      </p:sp>
      <p:pic>
        <p:nvPicPr>
          <p:cNvPr id="444" name="Google Shape;444;p52" title="Gapminders förklaring karta.png"/>
          <p:cNvPicPr preferRelativeResize="0"/>
          <p:nvPr/>
        </p:nvPicPr>
        <p:blipFill>
          <a:blip r:embed="rId4">
            <a:alphaModFix/>
          </a:blip>
          <a:stretch>
            <a:fillRect/>
          </a:stretch>
        </p:blipFill>
        <p:spPr>
          <a:xfrm>
            <a:off x="404525" y="927413"/>
            <a:ext cx="3910534" cy="2199676"/>
          </a:xfrm>
          <a:prstGeom prst="rect">
            <a:avLst/>
          </a:prstGeom>
          <a:noFill/>
          <a:ln>
            <a:noFill/>
          </a:ln>
        </p:spPr>
      </p:pic>
      <p:pic>
        <p:nvPicPr>
          <p:cNvPr id="445" name="Google Shape;445;p52" title="Skärmbild 2025-06-12 114812.png"/>
          <p:cNvPicPr preferRelativeResize="0"/>
          <p:nvPr/>
        </p:nvPicPr>
        <p:blipFill>
          <a:blip r:embed="rId5">
            <a:alphaModFix/>
          </a:blip>
          <a:stretch>
            <a:fillRect/>
          </a:stretch>
        </p:blipFill>
        <p:spPr>
          <a:xfrm>
            <a:off x="411950" y="3387250"/>
            <a:ext cx="3895688" cy="219967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3"/>
          <p:cNvSpPr/>
          <p:nvPr/>
        </p:nvSpPr>
        <p:spPr>
          <a:xfrm>
            <a:off x="0" y="1363675"/>
            <a:ext cx="12192000" cy="43854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2" name="Google Shape;452;p53"/>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453" name="Google Shape;453;p53"/>
          <p:cNvSpPr txBox="1"/>
          <p:nvPr/>
        </p:nvSpPr>
        <p:spPr>
          <a:xfrm>
            <a:off x="0" y="568750"/>
            <a:ext cx="121920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a:solidFill>
                  <a:schemeClr val="lt2"/>
                </a:solidFill>
              </a:rPr>
              <a:t>UPPDRAG 6</a:t>
            </a:r>
            <a:r>
              <a:rPr lang="sv-SE" sz="2400" b="1" i="0" u="none" strike="noStrike" cap="none">
                <a:solidFill>
                  <a:schemeClr val="lt2"/>
                </a:solidFill>
                <a:latin typeface="Arial"/>
                <a:ea typeface="Arial"/>
                <a:cs typeface="Arial"/>
                <a:sym typeface="Arial"/>
              </a:rPr>
              <a:t>: K</a:t>
            </a:r>
            <a:r>
              <a:rPr lang="sv-SE" sz="2400" b="1">
                <a:solidFill>
                  <a:schemeClr val="lt2"/>
                </a:solidFill>
              </a:rPr>
              <a:t>ausalitet och korrelation</a:t>
            </a:r>
            <a:r>
              <a:rPr lang="sv-SE" sz="2400" b="1" i="0" u="none" strike="noStrike" cap="none">
                <a:solidFill>
                  <a:schemeClr val="lt2"/>
                </a:solidFill>
                <a:latin typeface="Arial"/>
                <a:ea typeface="Arial"/>
                <a:cs typeface="Arial"/>
                <a:sym typeface="Arial"/>
              </a:rPr>
              <a:t> </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500" b="1">
              <a:solidFill>
                <a:schemeClr val="lt2"/>
              </a:solidFill>
            </a:endParaRPr>
          </a:p>
        </p:txBody>
      </p:sp>
      <p:pic>
        <p:nvPicPr>
          <p:cNvPr id="454" name="Google Shape;454;p53" title="22570_the-number-of-microbiologists-in-florida_correlates-with_global-shipwrecks-.png"/>
          <p:cNvPicPr preferRelativeResize="0"/>
          <p:nvPr/>
        </p:nvPicPr>
        <p:blipFill>
          <a:blip r:embed="rId4">
            <a:alphaModFix/>
          </a:blip>
          <a:stretch>
            <a:fillRect/>
          </a:stretch>
        </p:blipFill>
        <p:spPr>
          <a:xfrm>
            <a:off x="280350" y="1714775"/>
            <a:ext cx="5715000" cy="3733800"/>
          </a:xfrm>
          <a:prstGeom prst="rect">
            <a:avLst/>
          </a:prstGeom>
          <a:noFill/>
          <a:ln>
            <a:noFill/>
          </a:ln>
        </p:spPr>
      </p:pic>
      <p:pic>
        <p:nvPicPr>
          <p:cNvPr id="455" name="Google Shape;455;p53" title="21749_the-number-of-agricultural-equipment-operators-in-puerto-rico_correlates-with_total-likes-of-simone-giertzs-youtube-videos.png"/>
          <p:cNvPicPr preferRelativeResize="0"/>
          <p:nvPr/>
        </p:nvPicPr>
        <p:blipFill>
          <a:blip r:embed="rId5">
            <a:alphaModFix/>
          </a:blip>
          <a:stretch>
            <a:fillRect/>
          </a:stretch>
        </p:blipFill>
        <p:spPr>
          <a:xfrm>
            <a:off x="6294675" y="1657625"/>
            <a:ext cx="5715000" cy="37909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54"/>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462" name="Google Shape;462;p54"/>
          <p:cNvSpPr txBox="1">
            <a:spLocks noGrp="1"/>
          </p:cNvSpPr>
          <p:nvPr>
            <p:ph type="body" idx="1"/>
          </p:nvPr>
        </p:nvSpPr>
        <p:spPr>
          <a:xfrm>
            <a:off x="789825" y="1583625"/>
            <a:ext cx="11213700" cy="5161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sv-SE" sz="1400"/>
              <a:t>Länk till ny filmplattform: </a:t>
            </a:r>
            <a:r>
              <a:rPr lang="sv-SE" sz="1400" u="sng">
                <a:solidFill>
                  <a:schemeClr val="lt2"/>
                </a:solidFill>
                <a:hlinkClick r:id="rId4">
                  <a:extLst>
                    <a:ext uri="{A12FA001-AC4F-418D-AE19-62706E023703}">
                      <ahyp:hlinkClr xmlns:ahyp="http://schemas.microsoft.com/office/drawing/2018/hyperlinkcolor" val="tx"/>
                    </a:ext>
                  </a:extLst>
                </a:hlinkClick>
              </a:rPr>
              <a:t>https://play.regionkronoberg.se/</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Gapminder: Utbildning Globala mål: </a:t>
            </a:r>
            <a:endParaRPr sz="1400"/>
          </a:p>
          <a:p>
            <a:pPr marL="0" lvl="0" indent="0" algn="l" rtl="0">
              <a:lnSpc>
                <a:spcPct val="115000"/>
              </a:lnSpc>
              <a:spcBef>
                <a:spcPts val="0"/>
              </a:spcBef>
              <a:spcAft>
                <a:spcPts val="0"/>
              </a:spcAft>
              <a:buClr>
                <a:schemeClr val="dk1"/>
              </a:buClr>
              <a:buSzPts val="1100"/>
              <a:buFont typeface="Arial"/>
              <a:buNone/>
            </a:pPr>
            <a:r>
              <a:rPr lang="sv-SE" sz="1400" u="sng">
                <a:solidFill>
                  <a:schemeClr val="hlink"/>
                </a:solidFill>
                <a:hlinkClick r:id="rId5"/>
              </a:rPr>
              <a:t>https://upgrader.gapminder.org/sv/t/fn-s-globala-mal?tab=l</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Gapminder: </a:t>
            </a:r>
            <a:r>
              <a:rPr lang="sv-SE" sz="1400" u="sng">
                <a:solidFill>
                  <a:schemeClr val="hlink"/>
                </a:solidFill>
                <a:hlinkClick r:id="rId6"/>
              </a:rPr>
              <a:t>https://www.gapminder.org/resources/</a:t>
            </a:r>
            <a:endParaRPr sz="1400"/>
          </a:p>
          <a:p>
            <a:pPr marL="0" lvl="0" indent="0" algn="l" rtl="0">
              <a:lnSpc>
                <a:spcPct val="115000"/>
              </a:lnSpc>
              <a:spcBef>
                <a:spcPts val="0"/>
              </a:spcBef>
              <a:spcAft>
                <a:spcPts val="0"/>
              </a:spcAft>
              <a:buClr>
                <a:schemeClr val="dk1"/>
              </a:buClr>
              <a:buSzPts val="1100"/>
              <a:buFont typeface="Arial"/>
              <a:buNone/>
            </a:pPr>
            <a:r>
              <a:rPr lang="sv-SE" sz="1400"/>
              <a:t>Karta för utskrift: </a:t>
            </a:r>
            <a:r>
              <a:rPr lang="sv-SE" sz="1400" u="sng">
                <a:solidFill>
                  <a:schemeClr val="hlink"/>
                </a:solidFill>
                <a:hlinkClick r:id="rId7"/>
              </a:rPr>
              <a:t>www.motnyahojder.com/makeitcount</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Inspirationsfilmer:</a:t>
            </a:r>
            <a:endParaRPr sz="1400"/>
          </a:p>
          <a:p>
            <a:pPr marL="0" lvl="0" indent="0" algn="l" rtl="0">
              <a:lnSpc>
                <a:spcPct val="115000"/>
              </a:lnSpc>
              <a:spcBef>
                <a:spcPts val="0"/>
              </a:spcBef>
              <a:spcAft>
                <a:spcPts val="0"/>
              </a:spcAft>
              <a:buClr>
                <a:schemeClr val="dk1"/>
              </a:buClr>
              <a:buSzPts val="1100"/>
              <a:buFont typeface="Arial"/>
              <a:buNone/>
            </a:pPr>
            <a:r>
              <a:rPr lang="sv-SE" sz="1400"/>
              <a:t>TED Talk om okunskap och om förutfattade meningar: </a:t>
            </a:r>
            <a:r>
              <a:rPr lang="sv-SE" sz="1400" u="sng">
                <a:solidFill>
                  <a:schemeClr val="hlink"/>
                </a:solidFill>
                <a:hlinkClick r:id="rId8"/>
              </a:rPr>
              <a:t>https://www.gapminder.org/videos/how-not-to-be-ignorant-about-the-world/</a:t>
            </a:r>
            <a:endParaRPr sz="1400"/>
          </a:p>
          <a:p>
            <a:pPr marL="0" lvl="0" indent="0" algn="l" rtl="0">
              <a:lnSpc>
                <a:spcPct val="115000"/>
              </a:lnSpc>
              <a:spcBef>
                <a:spcPts val="0"/>
              </a:spcBef>
              <a:spcAft>
                <a:spcPts val="0"/>
              </a:spcAft>
              <a:buClr>
                <a:schemeClr val="dk1"/>
              </a:buClr>
              <a:buSzPts val="1100"/>
              <a:buFont typeface="Arial"/>
              <a:buNone/>
            </a:pPr>
            <a:r>
              <a:rPr lang="sv-SE" sz="1400"/>
              <a:t>IKEA-lådor - kreativa sätt att visualisera data: </a:t>
            </a:r>
            <a:r>
              <a:rPr lang="sv-SE" sz="1400" u="sng">
                <a:solidFill>
                  <a:schemeClr val="hlink"/>
                </a:solidFill>
                <a:hlinkClick r:id="rId9"/>
              </a:rPr>
              <a:t>https://www.gapminder.org/videos/population-growth-explained-with-ikea-boxes/</a:t>
            </a:r>
            <a:endParaRPr sz="1400"/>
          </a:p>
          <a:p>
            <a:pPr marL="0" lvl="0" indent="0" algn="l" rtl="0">
              <a:lnSpc>
                <a:spcPct val="115000"/>
              </a:lnSpc>
              <a:spcBef>
                <a:spcPts val="0"/>
              </a:spcBef>
              <a:spcAft>
                <a:spcPts val="0"/>
              </a:spcAft>
              <a:buClr>
                <a:schemeClr val="dk1"/>
              </a:buClr>
              <a:buSzPts val="1100"/>
              <a:buFont typeface="Arial"/>
              <a:buNone/>
            </a:pPr>
            <a:r>
              <a:rPr lang="sv-SE" sz="1400"/>
              <a:t>Var bor människor i världen?: </a:t>
            </a:r>
            <a:r>
              <a:rPr lang="sv-SE" sz="1400" u="sng">
                <a:solidFill>
                  <a:schemeClr val="hlink"/>
                </a:solidFill>
                <a:hlinkClick r:id="rId10"/>
              </a:rPr>
              <a:t>https://www.gapminder.org/videos/where-do-people-live/</a:t>
            </a:r>
            <a:endParaRPr sz="1400"/>
          </a:p>
          <a:p>
            <a:pPr marL="0" lvl="0" indent="0" algn="l" rtl="0">
              <a:lnSpc>
                <a:spcPct val="115000"/>
              </a:lnSpc>
              <a:spcBef>
                <a:spcPts val="0"/>
              </a:spcBef>
              <a:spcAft>
                <a:spcPts val="0"/>
              </a:spcAft>
              <a:buClr>
                <a:schemeClr val="dk1"/>
              </a:buClr>
              <a:buSzPts val="1100"/>
              <a:buFont typeface="Arial"/>
              <a:buNone/>
            </a:pPr>
            <a:r>
              <a:rPr lang="sv-SE" sz="1400"/>
              <a:t>Hur kan vi visa fattigdom (starta vid ca 19:40): </a:t>
            </a:r>
            <a:r>
              <a:rPr lang="sv-SE" sz="1400" u="sng">
                <a:solidFill>
                  <a:schemeClr val="hlink"/>
                </a:solidFill>
                <a:hlinkClick r:id="rId11"/>
              </a:rPr>
              <a:t>https://www.gapminder.org/videos/dont-panic-end-poverty/</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Visa på gapminder: </a:t>
            </a:r>
            <a:r>
              <a:rPr lang="sv-SE" sz="1400" u="sng">
                <a:solidFill>
                  <a:schemeClr val="hlink"/>
                </a:solidFill>
                <a:hlinkClick r:id="rId12"/>
              </a:rPr>
              <a:t>https://www.gapminder.org/tools/#$chart-type=bubbles&amp;url=v2</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Del 1 Gapminder - Upptäck förändringar (Linjediagram):</a:t>
            </a:r>
            <a:r>
              <a:rPr lang="sv-SE" sz="1400" u="sng">
                <a:solidFill>
                  <a:schemeClr val="hlink"/>
                </a:solidFill>
                <a:hlinkClick r:id="rId13"/>
              </a:rPr>
              <a:t>https://www.gapminder.org/tools/#$chart-type=linechart&amp;url=v2</a:t>
            </a:r>
            <a:endParaRPr sz="1400"/>
          </a:p>
          <a:p>
            <a:pPr marL="0" lvl="0" indent="0" algn="l" rtl="0">
              <a:lnSpc>
                <a:spcPct val="115000"/>
              </a:lnSpc>
              <a:spcBef>
                <a:spcPts val="0"/>
              </a:spcBef>
              <a:spcAft>
                <a:spcPts val="0"/>
              </a:spcAft>
              <a:buClr>
                <a:schemeClr val="dk1"/>
              </a:buClr>
              <a:buSzPts val="1100"/>
              <a:buFont typeface="Arial"/>
              <a:buNone/>
            </a:pPr>
            <a:r>
              <a:rPr lang="sv-SE" sz="1400"/>
              <a:t>Del 2 Gapminder - Upptäck samband (Bubbeldiagram): </a:t>
            </a:r>
            <a:r>
              <a:rPr lang="sv-SE" sz="1400" u="sng">
                <a:solidFill>
                  <a:schemeClr val="hlink"/>
                </a:solidFill>
                <a:hlinkClick r:id="rId12"/>
              </a:rPr>
              <a:t>https://www.gapminder.org/tools/#$chart-type=bubbles&amp;url=v2</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Korrelation och kausalitet: </a:t>
            </a:r>
            <a:r>
              <a:rPr lang="sv-SE" sz="1400" u="sng">
                <a:solidFill>
                  <a:schemeClr val="hlink"/>
                </a:solidFill>
                <a:hlinkClick r:id="rId14"/>
              </a:rPr>
              <a:t>https://www.tylervigen.com/spurious-correlations</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endParaRPr sz="1400"/>
          </a:p>
        </p:txBody>
      </p:sp>
      <p:sp>
        <p:nvSpPr>
          <p:cNvPr id="463" name="Google Shape;463;p54"/>
          <p:cNvSpPr txBox="1"/>
          <p:nvPr/>
        </p:nvSpPr>
        <p:spPr>
          <a:xfrm>
            <a:off x="693500" y="926625"/>
            <a:ext cx="111045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sv-SE" sz="3600" b="1" i="0" u="none" strike="noStrike" cap="none">
                <a:solidFill>
                  <a:schemeClr val="lt2"/>
                </a:solidFill>
                <a:latin typeface="Arial"/>
                <a:ea typeface="Arial"/>
                <a:cs typeface="Arial"/>
                <a:sym typeface="Arial"/>
              </a:rPr>
              <a:t>Uppdrag </a:t>
            </a:r>
            <a:r>
              <a:rPr lang="sv-SE" sz="3600" b="1">
                <a:solidFill>
                  <a:schemeClr val="lt2"/>
                </a:solidFill>
              </a:rPr>
              <a:t>6</a:t>
            </a:r>
            <a:r>
              <a:rPr lang="sv-SE" sz="3600" b="1" i="0" u="none" strike="noStrike" cap="none">
                <a:solidFill>
                  <a:schemeClr val="lt2"/>
                </a:solidFill>
                <a:latin typeface="Arial"/>
                <a:ea typeface="Arial"/>
                <a:cs typeface="Arial"/>
                <a:sym typeface="Arial"/>
              </a:rPr>
              <a:t>: Resurser</a:t>
            </a:r>
            <a:endParaRPr sz="3600" b="1" i="0" u="none" strike="noStrike" cap="none">
              <a:solidFill>
                <a:schemeClr val="lt2"/>
              </a:solidFill>
              <a:latin typeface="Arial"/>
              <a:ea typeface="Arial"/>
              <a:cs typeface="Arial"/>
              <a:sym typeface="Arial"/>
            </a:endParaRPr>
          </a:p>
        </p:txBody>
      </p:sp>
      <p:sp>
        <p:nvSpPr>
          <p:cNvPr id="464" name="Google Shape;464;p54"/>
          <p:cNvSpPr txBox="1"/>
          <p:nvPr/>
        </p:nvSpPr>
        <p:spPr>
          <a:xfrm>
            <a:off x="7793750" y="312750"/>
            <a:ext cx="3621300" cy="34290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sv-SE" b="1">
                <a:solidFill>
                  <a:schemeClr val="dk1"/>
                </a:solidFill>
              </a:rPr>
              <a:t>Fokusmatte 5 min:</a:t>
            </a:r>
            <a:endParaRPr b="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sv-SE">
                <a:solidFill>
                  <a:schemeClr val="dk1"/>
                </a:solidFill>
              </a:rPr>
              <a:t>Nivå 1: </a:t>
            </a:r>
            <a:endParaRPr>
              <a:solidFill>
                <a:schemeClr val="dk1"/>
              </a:solidFill>
            </a:endParaRPr>
          </a:p>
          <a:p>
            <a:pPr marL="0" lvl="0" indent="0" algn="l" rtl="0">
              <a:spcBef>
                <a:spcPts val="0"/>
              </a:spcBef>
              <a:spcAft>
                <a:spcPts val="0"/>
              </a:spcAft>
              <a:buNone/>
            </a:pPr>
            <a:r>
              <a:rPr lang="sv-SE">
                <a:solidFill>
                  <a:schemeClr val="dk1"/>
                </a:solidFill>
              </a:rPr>
              <a:t>Arbetsblad (Alfa Beta Gamma)</a:t>
            </a:r>
            <a:endParaRPr>
              <a:solidFill>
                <a:schemeClr val="dk1"/>
              </a:solidFill>
            </a:endParaRPr>
          </a:p>
          <a:p>
            <a:pPr marL="0" lvl="0" indent="0" algn="l" rtl="0">
              <a:spcBef>
                <a:spcPts val="0"/>
              </a:spcBef>
              <a:spcAft>
                <a:spcPts val="0"/>
              </a:spcAft>
              <a:buNone/>
            </a:pPr>
            <a:r>
              <a:rPr lang="sv-SE" u="sng">
                <a:solidFill>
                  <a:schemeClr val="hlink"/>
                </a:solidFill>
                <a:hlinkClick r:id="rId15"/>
              </a:rPr>
              <a:t>https://www.matematikabg.se/larare/Arbetsblad.html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sv-SE">
                <a:solidFill>
                  <a:schemeClr val="dk1"/>
                </a:solidFill>
              </a:rPr>
              <a:t>Nivå 2: </a:t>
            </a:r>
            <a:endParaRPr>
              <a:solidFill>
                <a:schemeClr val="dk1"/>
              </a:solidFill>
            </a:endParaRPr>
          </a:p>
          <a:p>
            <a:pPr marL="0" lvl="0" indent="0" algn="l" rtl="0">
              <a:spcBef>
                <a:spcPts val="0"/>
              </a:spcBef>
              <a:spcAft>
                <a:spcPts val="0"/>
              </a:spcAft>
              <a:buNone/>
            </a:pPr>
            <a:r>
              <a:rPr lang="sv-SE">
                <a:solidFill>
                  <a:schemeClr val="dk1"/>
                </a:solidFill>
              </a:rPr>
              <a:t>Arbetsblad (X Y Z)</a:t>
            </a:r>
            <a:endParaRPr>
              <a:solidFill>
                <a:schemeClr val="dk1"/>
              </a:solidFill>
            </a:endParaRPr>
          </a:p>
          <a:p>
            <a:pPr marL="0" lvl="0" indent="0" algn="l" rtl="0">
              <a:spcBef>
                <a:spcPts val="0"/>
              </a:spcBef>
              <a:spcAft>
                <a:spcPts val="0"/>
              </a:spcAft>
              <a:buNone/>
            </a:pPr>
            <a:r>
              <a:rPr lang="sv-SE" u="sng">
                <a:solidFill>
                  <a:schemeClr val="hlink"/>
                </a:solidFill>
                <a:hlinkClick r:id="rId16"/>
              </a:rPr>
              <a:t>https://www.matematikxyz.com/larare/Arbetsblad.html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sv-SE">
                <a:solidFill>
                  <a:schemeClr val="dk1"/>
                </a:solidFill>
              </a:rPr>
              <a:t>Välj egna eller våra utvalda arbetsblad:</a:t>
            </a:r>
            <a:endParaRPr>
              <a:solidFill>
                <a:schemeClr val="dk1"/>
              </a:solidFill>
            </a:endParaRPr>
          </a:p>
          <a:p>
            <a:pPr marL="0" lvl="0" indent="0" algn="l" rtl="0">
              <a:spcBef>
                <a:spcPts val="0"/>
              </a:spcBef>
              <a:spcAft>
                <a:spcPts val="0"/>
              </a:spcAft>
              <a:buNone/>
            </a:pPr>
            <a:r>
              <a:rPr lang="sv-SE" u="sng">
                <a:solidFill>
                  <a:schemeClr val="hlink"/>
                </a:solidFill>
                <a:hlinkClick r:id="rId17"/>
              </a:rPr>
              <a:t>Nivå 1</a:t>
            </a:r>
            <a:endParaRPr>
              <a:solidFill>
                <a:schemeClr val="dk1"/>
              </a:solidFill>
            </a:endParaRPr>
          </a:p>
          <a:p>
            <a:pPr marL="0" lvl="0" indent="0" algn="l" rtl="0">
              <a:spcBef>
                <a:spcPts val="0"/>
              </a:spcBef>
              <a:spcAft>
                <a:spcPts val="0"/>
              </a:spcAft>
              <a:buNone/>
            </a:pPr>
            <a:r>
              <a:rPr lang="sv-SE" u="sng">
                <a:solidFill>
                  <a:schemeClr val="hlink"/>
                </a:solidFill>
                <a:hlinkClick r:id="rId18"/>
              </a:rPr>
              <a:t>Nivå 2</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55"/>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471" name="Google Shape;471;p55"/>
          <p:cNvSpPr txBox="1">
            <a:spLocks noGrp="1"/>
          </p:cNvSpPr>
          <p:nvPr>
            <p:ph type="body" idx="1"/>
          </p:nvPr>
        </p:nvSpPr>
        <p:spPr>
          <a:xfrm>
            <a:off x="813700" y="1696200"/>
            <a:ext cx="11213700" cy="5161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sv-SE" sz="1400"/>
              <a:t>Mot nya höjders hemsida: </a:t>
            </a:r>
            <a:r>
              <a:rPr lang="sv-SE" sz="1400" u="sng">
                <a:solidFill>
                  <a:schemeClr val="hlink"/>
                </a:solidFill>
                <a:hlinkClick r:id="rId4"/>
              </a:rPr>
              <a:t>https://motnyahojder.com/</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AV-Medias hemsida:</a:t>
            </a:r>
            <a:r>
              <a:rPr lang="sv-SE" sz="1400" u="sng">
                <a:solidFill>
                  <a:schemeClr val="hlink"/>
                </a:solidFill>
                <a:hlinkClick r:id="rId5"/>
              </a:rPr>
              <a:t>https://avmedia.kronoberg.se/</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Teknikutlåningen: </a:t>
            </a:r>
            <a:r>
              <a:rPr lang="sv-SE" sz="1400" u="sng">
                <a:solidFill>
                  <a:schemeClr val="hlink"/>
                </a:solidFill>
                <a:hlinkClick r:id="rId6"/>
              </a:rPr>
              <a:t>https://avmedia.kronoberg.se/lana-teknik/</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Länk till ny filmplattform: </a:t>
            </a:r>
            <a:r>
              <a:rPr lang="sv-SE" sz="1400" u="sng">
                <a:solidFill>
                  <a:schemeClr val="lt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https://play.regionkronoberg.se/</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Digitala Matte-resurser:</a:t>
            </a:r>
            <a:endParaRPr sz="1400"/>
          </a:p>
          <a:p>
            <a:pPr marL="0" lvl="0" indent="0" algn="l" rtl="0">
              <a:lnSpc>
                <a:spcPct val="115000"/>
              </a:lnSpc>
              <a:spcBef>
                <a:spcPts val="0"/>
              </a:spcBef>
              <a:spcAft>
                <a:spcPts val="0"/>
              </a:spcAft>
              <a:buClr>
                <a:schemeClr val="dk1"/>
              </a:buClr>
              <a:buSzPts val="1100"/>
              <a:buFont typeface="Arial"/>
              <a:buNone/>
            </a:pPr>
            <a:r>
              <a:rPr lang="sv-SE" sz="1400"/>
              <a:t>Mathigon: </a:t>
            </a:r>
            <a:r>
              <a:rPr lang="sv-SE" sz="1400" u="sng">
                <a:solidFill>
                  <a:schemeClr val="hlink"/>
                </a:solidFill>
                <a:hlinkClick r:id="rId8"/>
              </a:rPr>
              <a:t>https://sv.mathigon.org/</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Camilla Askebäck och Helena Kvarnsells bok “Digitala verktyg i matematikundervisningen”</a:t>
            </a:r>
            <a:endParaRPr sz="1400"/>
          </a:p>
          <a:p>
            <a:pPr marL="0" lvl="0" indent="0" algn="l" rtl="0">
              <a:lnSpc>
                <a:spcPct val="115000"/>
              </a:lnSpc>
              <a:spcBef>
                <a:spcPts val="0"/>
              </a:spcBef>
              <a:spcAft>
                <a:spcPts val="0"/>
              </a:spcAft>
              <a:buClr>
                <a:schemeClr val="dk1"/>
              </a:buClr>
              <a:buSzPts val="1100"/>
              <a:buFont typeface="Arial"/>
              <a:buNone/>
            </a:pPr>
            <a:r>
              <a:rPr lang="sv-SE" sz="1400"/>
              <a:t>Länklista till många olika typer av digitala verktyg att använda i matematikundervisningen:</a:t>
            </a:r>
            <a:endParaRPr sz="1400"/>
          </a:p>
          <a:p>
            <a:pPr marL="0" lvl="0" indent="0" algn="l" rtl="0">
              <a:lnSpc>
                <a:spcPct val="115000"/>
              </a:lnSpc>
              <a:spcBef>
                <a:spcPts val="0"/>
              </a:spcBef>
              <a:spcAft>
                <a:spcPts val="0"/>
              </a:spcAft>
              <a:buClr>
                <a:schemeClr val="dk1"/>
              </a:buClr>
              <a:buSzPts val="1100"/>
              <a:buFont typeface="Arial"/>
              <a:buNone/>
            </a:pPr>
            <a:r>
              <a:rPr lang="sv-SE" sz="1400" u="sng">
                <a:solidFill>
                  <a:schemeClr val="hlink"/>
                </a:solidFill>
                <a:hlinkClick r:id="rId9"/>
              </a:rPr>
              <a:t>https://www.gothiakompetens.se/digitala-verktyg</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endParaRPr sz="1400"/>
          </a:p>
        </p:txBody>
      </p:sp>
      <p:sp>
        <p:nvSpPr>
          <p:cNvPr id="472" name="Google Shape;472;p55"/>
          <p:cNvSpPr txBox="1"/>
          <p:nvPr/>
        </p:nvSpPr>
        <p:spPr>
          <a:xfrm>
            <a:off x="693500" y="926625"/>
            <a:ext cx="111045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sv-SE" sz="3600" b="1">
                <a:solidFill>
                  <a:schemeClr val="lt2"/>
                </a:solidFill>
              </a:rPr>
              <a:t>ÖVRIGA RESURSER</a:t>
            </a:r>
            <a:endParaRPr sz="3600" b="1" i="0" u="none" strike="noStrike" cap="none">
              <a:solidFill>
                <a:schemeClr val="lt2"/>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p:nvPr/>
        </p:nvSpPr>
        <p:spPr>
          <a:xfrm>
            <a:off x="0" y="100"/>
            <a:ext cx="12192000" cy="9144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6" name="Google Shape;96;p17"/>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97" name="Google Shape;97;p17"/>
          <p:cNvSpPr txBox="1"/>
          <p:nvPr/>
        </p:nvSpPr>
        <p:spPr>
          <a:xfrm>
            <a:off x="0" y="238000"/>
            <a:ext cx="121920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a:solidFill>
                  <a:schemeClr val="lt1"/>
                </a:solidFill>
              </a:rPr>
              <a:t>UPPDRAG 1: JOBBANNONS &amp; DISKUSSIONSFRÅGOR </a:t>
            </a:r>
            <a:endParaRPr sz="2400" b="1">
              <a:solidFill>
                <a:schemeClr val="lt1"/>
              </a:solidFill>
            </a:endParaRPr>
          </a:p>
        </p:txBody>
      </p:sp>
      <p:pic>
        <p:nvPicPr>
          <p:cNvPr id="98" name="Google Shape;98;p17" title="Uppdrag1 jobbannons.png"/>
          <p:cNvPicPr preferRelativeResize="0"/>
          <p:nvPr/>
        </p:nvPicPr>
        <p:blipFill>
          <a:blip r:embed="rId4">
            <a:alphaModFix/>
          </a:blip>
          <a:stretch>
            <a:fillRect/>
          </a:stretch>
        </p:blipFill>
        <p:spPr>
          <a:xfrm>
            <a:off x="646050" y="1152775"/>
            <a:ext cx="6045950" cy="5189650"/>
          </a:xfrm>
          <a:prstGeom prst="rect">
            <a:avLst/>
          </a:prstGeom>
          <a:noFill/>
          <a:ln>
            <a:noFill/>
          </a:ln>
        </p:spPr>
      </p:pic>
      <p:sp>
        <p:nvSpPr>
          <p:cNvPr id="99" name="Google Shape;99;p17"/>
          <p:cNvSpPr txBox="1">
            <a:spLocks noGrp="1"/>
          </p:cNvSpPr>
          <p:nvPr>
            <p:ph type="body" idx="1"/>
          </p:nvPr>
        </p:nvSpPr>
        <p:spPr>
          <a:xfrm>
            <a:off x="7198475" y="1715100"/>
            <a:ext cx="4381200" cy="3712800"/>
          </a:xfrm>
          <a:prstGeom prst="rect">
            <a:avLst/>
          </a:prstGeom>
          <a:noFill/>
          <a:ln>
            <a:noFill/>
          </a:ln>
        </p:spPr>
        <p:txBody>
          <a:bodyPr spcFirstLastPara="1" wrap="square" lIns="91425" tIns="45700" rIns="91425" bIns="45700" anchor="t" anchorCtr="0">
            <a:noAutofit/>
          </a:bodyPr>
          <a:lstStyle/>
          <a:p>
            <a:pPr marL="457200" lvl="0" indent="-330200" algn="l" rtl="0">
              <a:spcBef>
                <a:spcPts val="1000"/>
              </a:spcBef>
              <a:spcAft>
                <a:spcPts val="0"/>
              </a:spcAft>
              <a:buSzPts val="1600"/>
              <a:buChar char="•"/>
            </a:pPr>
            <a:r>
              <a:rPr lang="sv-SE" sz="1900"/>
              <a:t>Skulle du kunna tänka dig jobba med yrket? Varför?</a:t>
            </a:r>
            <a:endParaRPr sz="1900"/>
          </a:p>
          <a:p>
            <a:pPr marL="457200" lvl="0" indent="-330200" algn="l" rtl="0">
              <a:spcBef>
                <a:spcPts val="0"/>
              </a:spcBef>
              <a:spcAft>
                <a:spcPts val="0"/>
              </a:spcAft>
              <a:buSzPts val="1600"/>
              <a:buChar char="•"/>
            </a:pPr>
            <a:r>
              <a:rPr lang="sv-SE" sz="1900"/>
              <a:t>Vad verkar spännande med det?</a:t>
            </a:r>
            <a:endParaRPr sz="1900"/>
          </a:p>
          <a:p>
            <a:pPr marL="457200" lvl="0" indent="-330200" algn="l" rtl="0">
              <a:spcBef>
                <a:spcPts val="0"/>
              </a:spcBef>
              <a:spcAft>
                <a:spcPts val="0"/>
              </a:spcAft>
              <a:buSzPts val="1600"/>
              <a:buChar char="•"/>
            </a:pPr>
            <a:r>
              <a:rPr lang="sv-SE" sz="1900"/>
              <a:t>Tror du att detta yrke kommer att finnas i framtiden?</a:t>
            </a:r>
            <a:endParaRPr sz="1900"/>
          </a:p>
          <a:p>
            <a:pPr marL="457200" lvl="0" indent="-330200" algn="l" rtl="0">
              <a:spcBef>
                <a:spcPts val="0"/>
              </a:spcBef>
              <a:spcAft>
                <a:spcPts val="0"/>
              </a:spcAft>
              <a:buSzPts val="1600"/>
              <a:buChar char="•"/>
            </a:pPr>
            <a:r>
              <a:rPr lang="sv-SE" sz="1900"/>
              <a:t>Inom vilka branscher (förutom möbler och tyg) kan man jobba som mönsterdesigner?</a:t>
            </a:r>
            <a:endParaRPr sz="1900"/>
          </a:p>
          <a:p>
            <a:pPr marL="457200" lvl="0" indent="-330200" algn="l" rtl="0">
              <a:spcBef>
                <a:spcPts val="0"/>
              </a:spcBef>
              <a:spcAft>
                <a:spcPts val="0"/>
              </a:spcAft>
              <a:buSzPts val="1600"/>
              <a:buChar char="•"/>
            </a:pPr>
            <a:r>
              <a:rPr lang="sv-SE" sz="1900"/>
              <a:t>Hur tror du att matte och geometri kan hjälpa en mönsterdesigner i sitt jobb?</a:t>
            </a:r>
            <a:endParaRPr sz="19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 name="Google Shape;106;p18"/>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07" name="Google Shape;107;p18"/>
          <p:cNvSpPr txBox="1">
            <a:spLocks noGrp="1"/>
          </p:cNvSpPr>
          <p:nvPr>
            <p:ph type="body" idx="1"/>
          </p:nvPr>
        </p:nvSpPr>
        <p:spPr>
          <a:xfrm>
            <a:off x="5519150" y="1835825"/>
            <a:ext cx="6279000" cy="27345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1000"/>
              </a:spcBef>
              <a:spcAft>
                <a:spcPts val="0"/>
              </a:spcAft>
              <a:buClr>
                <a:schemeClr val="dk1"/>
              </a:buClr>
              <a:buSzPts val="2200"/>
              <a:buChar char="•"/>
            </a:pPr>
            <a:r>
              <a:rPr lang="sv-SE" sz="2200"/>
              <a:t>Text</a:t>
            </a:r>
            <a:endParaRPr sz="2200"/>
          </a:p>
          <a:p>
            <a:pPr marL="228600" lvl="0" indent="-228600" algn="l" rtl="0">
              <a:lnSpc>
                <a:spcPct val="100000"/>
              </a:lnSpc>
              <a:spcBef>
                <a:spcPts val="1000"/>
              </a:spcBef>
              <a:spcAft>
                <a:spcPts val="0"/>
              </a:spcAft>
              <a:buSzPts val="2200"/>
              <a:buChar char="•"/>
            </a:pPr>
            <a:r>
              <a:rPr lang="sv-SE" sz="2200"/>
              <a:t>Text</a:t>
            </a:r>
            <a:endParaRPr sz="2200"/>
          </a:p>
          <a:p>
            <a:pPr marL="228600" lvl="0" indent="-95250" algn="l" rtl="0">
              <a:lnSpc>
                <a:spcPct val="100000"/>
              </a:lnSpc>
              <a:spcBef>
                <a:spcPts val="1000"/>
              </a:spcBef>
              <a:spcAft>
                <a:spcPts val="0"/>
              </a:spcAft>
              <a:buClr>
                <a:schemeClr val="dk1"/>
              </a:buClr>
              <a:buSzPts val="2100"/>
              <a:buNone/>
            </a:pPr>
            <a:endParaRPr/>
          </a:p>
        </p:txBody>
      </p:sp>
      <p:sp>
        <p:nvSpPr>
          <p:cNvPr id="108" name="Google Shape;108;p18"/>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200"/>
              <a:buFont typeface="Arial"/>
              <a:buNone/>
            </a:pPr>
            <a:r>
              <a:rPr lang="sv-SE" sz="2400" b="1">
                <a:solidFill>
                  <a:schemeClr val="lt2"/>
                </a:solidFill>
              </a:rPr>
              <a:t>UPPDRAG 1: MÖNSTER OMKRING DIG</a:t>
            </a:r>
            <a:endParaRPr sz="2400" b="1">
              <a:solidFill>
                <a:schemeClr val="lt2"/>
              </a:solidFill>
            </a:endParaRPr>
          </a:p>
          <a:p>
            <a:pPr marL="0" marR="0" lvl="0" indent="0" algn="ctr" rtl="0">
              <a:lnSpc>
                <a:spcPct val="115000"/>
              </a:lnSpc>
              <a:spcBef>
                <a:spcPts val="0"/>
              </a:spcBef>
              <a:spcAft>
                <a:spcPts val="0"/>
              </a:spcAft>
              <a:buClr>
                <a:srgbClr val="000000"/>
              </a:buClr>
              <a:buSzPts val="3200"/>
              <a:buFont typeface="Arial"/>
              <a:buNone/>
            </a:pPr>
            <a:endParaRPr sz="2400">
              <a:solidFill>
                <a:schemeClr val="lt2"/>
              </a:solidFill>
            </a:endParaRPr>
          </a:p>
        </p:txBody>
      </p:sp>
      <p:pic>
        <p:nvPicPr>
          <p:cNvPr id="109" name="Google Shape;109;p18" title="Uppdrag1 mönster runt dig.png"/>
          <p:cNvPicPr preferRelativeResize="0"/>
          <p:nvPr/>
        </p:nvPicPr>
        <p:blipFill>
          <a:blip r:embed="rId4">
            <a:alphaModFix/>
          </a:blip>
          <a:stretch>
            <a:fillRect/>
          </a:stretch>
        </p:blipFill>
        <p:spPr>
          <a:xfrm>
            <a:off x="688350" y="1034697"/>
            <a:ext cx="3554150" cy="4788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9"/>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6" name="Google Shape;116;p19"/>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17" name="Google Shape;117;p19"/>
          <p:cNvSpPr txBox="1">
            <a:spLocks noGrp="1"/>
          </p:cNvSpPr>
          <p:nvPr>
            <p:ph type="body" idx="1"/>
          </p:nvPr>
        </p:nvSpPr>
        <p:spPr>
          <a:xfrm>
            <a:off x="5519150" y="1918825"/>
            <a:ext cx="6279000" cy="27345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1000"/>
              </a:spcBef>
              <a:spcAft>
                <a:spcPts val="0"/>
              </a:spcAft>
              <a:buClr>
                <a:schemeClr val="dk1"/>
              </a:buClr>
              <a:buSzPts val="2200"/>
              <a:buChar char="•"/>
            </a:pPr>
            <a:r>
              <a:rPr lang="sv-SE" sz="2200"/>
              <a:t>Text</a:t>
            </a:r>
            <a:endParaRPr sz="2200"/>
          </a:p>
          <a:p>
            <a:pPr marL="228600" lvl="0" indent="-228600" algn="l" rtl="0">
              <a:lnSpc>
                <a:spcPct val="100000"/>
              </a:lnSpc>
              <a:spcBef>
                <a:spcPts val="1000"/>
              </a:spcBef>
              <a:spcAft>
                <a:spcPts val="0"/>
              </a:spcAft>
              <a:buSzPts val="2200"/>
              <a:buChar char="•"/>
            </a:pPr>
            <a:r>
              <a:rPr lang="sv-SE" sz="2200"/>
              <a:t>Text</a:t>
            </a:r>
            <a:endParaRPr sz="2200"/>
          </a:p>
          <a:p>
            <a:pPr marL="228600" lvl="0" indent="-95250" algn="l" rtl="0">
              <a:lnSpc>
                <a:spcPct val="100000"/>
              </a:lnSpc>
              <a:spcBef>
                <a:spcPts val="1000"/>
              </a:spcBef>
              <a:spcAft>
                <a:spcPts val="0"/>
              </a:spcAft>
              <a:buClr>
                <a:schemeClr val="dk1"/>
              </a:buClr>
              <a:buSzPts val="2100"/>
              <a:buNone/>
            </a:pPr>
            <a:endParaRPr/>
          </a:p>
        </p:txBody>
      </p:sp>
      <p:sp>
        <p:nvSpPr>
          <p:cNvPr id="118" name="Google Shape;118;p19"/>
          <p:cNvSpPr txBox="1"/>
          <p:nvPr/>
        </p:nvSpPr>
        <p:spPr>
          <a:xfrm>
            <a:off x="4719600" y="860575"/>
            <a:ext cx="74724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200"/>
              <a:buFont typeface="Arial"/>
              <a:buNone/>
            </a:pPr>
            <a:r>
              <a:rPr lang="sv-SE" sz="2400" b="1">
                <a:solidFill>
                  <a:schemeClr val="lt2"/>
                </a:solidFill>
              </a:rPr>
              <a:t>UPPDRAG 1: SKAPA MÖNSTERRAPPORTER</a:t>
            </a:r>
            <a:endParaRPr sz="2400" b="1">
              <a:solidFill>
                <a:schemeClr val="lt2"/>
              </a:solidFill>
            </a:endParaRPr>
          </a:p>
          <a:p>
            <a:pPr marL="0" marR="0" lvl="0" indent="0" algn="ctr" rtl="0">
              <a:lnSpc>
                <a:spcPct val="115000"/>
              </a:lnSpc>
              <a:spcBef>
                <a:spcPts val="0"/>
              </a:spcBef>
              <a:spcAft>
                <a:spcPts val="0"/>
              </a:spcAft>
              <a:buClr>
                <a:srgbClr val="000000"/>
              </a:buClr>
              <a:buSzPts val="3200"/>
              <a:buFont typeface="Arial"/>
              <a:buNone/>
            </a:pPr>
            <a:endParaRPr sz="2400">
              <a:solidFill>
                <a:schemeClr val="lt2"/>
              </a:solidFill>
            </a:endParaRPr>
          </a:p>
        </p:txBody>
      </p:sp>
      <p:pic>
        <p:nvPicPr>
          <p:cNvPr id="119" name="Google Shape;119;p19" title="Uppdrag1 Skapa mönsterapporter.png"/>
          <p:cNvPicPr preferRelativeResize="0"/>
          <p:nvPr/>
        </p:nvPicPr>
        <p:blipFill rotWithShape="1">
          <a:blip r:embed="rId4">
            <a:alphaModFix/>
          </a:blip>
          <a:srcRect t="6585"/>
          <a:stretch/>
        </p:blipFill>
        <p:spPr>
          <a:xfrm>
            <a:off x="590800" y="1580400"/>
            <a:ext cx="3401850" cy="30729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0"/>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6" name="Google Shape;126;p20"/>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27" name="Google Shape;127;p20"/>
          <p:cNvSpPr txBox="1">
            <a:spLocks noGrp="1"/>
          </p:cNvSpPr>
          <p:nvPr>
            <p:ph type="body" idx="1"/>
          </p:nvPr>
        </p:nvSpPr>
        <p:spPr>
          <a:xfrm>
            <a:off x="5519150" y="1627000"/>
            <a:ext cx="6279000" cy="27345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1000"/>
              </a:spcBef>
              <a:spcAft>
                <a:spcPts val="0"/>
              </a:spcAft>
              <a:buClr>
                <a:schemeClr val="dk1"/>
              </a:buClr>
              <a:buSzPts val="2200"/>
              <a:buChar char="•"/>
            </a:pPr>
            <a:r>
              <a:rPr lang="sv-SE" sz="2200"/>
              <a:t>Text</a:t>
            </a:r>
            <a:endParaRPr sz="2200"/>
          </a:p>
          <a:p>
            <a:pPr marL="228600" lvl="0" indent="-228600" algn="l" rtl="0">
              <a:lnSpc>
                <a:spcPct val="100000"/>
              </a:lnSpc>
              <a:spcBef>
                <a:spcPts val="1000"/>
              </a:spcBef>
              <a:spcAft>
                <a:spcPts val="0"/>
              </a:spcAft>
              <a:buSzPts val="2200"/>
              <a:buChar char="•"/>
            </a:pPr>
            <a:r>
              <a:rPr lang="sv-SE" sz="2200"/>
              <a:t>Text</a:t>
            </a:r>
            <a:endParaRPr sz="2200"/>
          </a:p>
          <a:p>
            <a:pPr marL="228600" lvl="0" indent="-95250" algn="l" rtl="0">
              <a:lnSpc>
                <a:spcPct val="100000"/>
              </a:lnSpc>
              <a:spcBef>
                <a:spcPts val="1000"/>
              </a:spcBef>
              <a:spcAft>
                <a:spcPts val="0"/>
              </a:spcAft>
              <a:buClr>
                <a:schemeClr val="dk1"/>
              </a:buClr>
              <a:buSzPts val="2100"/>
              <a:buNone/>
            </a:pPr>
            <a:endParaRPr/>
          </a:p>
        </p:txBody>
      </p:sp>
      <p:sp>
        <p:nvSpPr>
          <p:cNvPr id="128" name="Google Shape;128;p20"/>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200"/>
              <a:buFont typeface="Arial"/>
              <a:buNone/>
            </a:pPr>
            <a:r>
              <a:rPr lang="sv-SE" sz="2400" b="1">
                <a:solidFill>
                  <a:schemeClr val="lt2"/>
                </a:solidFill>
              </a:rPr>
              <a:t>UPPDRAG 1: TESSELLERING</a:t>
            </a:r>
            <a:endParaRPr sz="2400" b="1">
              <a:solidFill>
                <a:schemeClr val="lt2"/>
              </a:solidFill>
            </a:endParaRPr>
          </a:p>
          <a:p>
            <a:pPr marL="0" marR="0" lvl="0" indent="0" algn="ctr" rtl="0">
              <a:lnSpc>
                <a:spcPct val="115000"/>
              </a:lnSpc>
              <a:spcBef>
                <a:spcPts val="0"/>
              </a:spcBef>
              <a:spcAft>
                <a:spcPts val="0"/>
              </a:spcAft>
              <a:buClr>
                <a:srgbClr val="000000"/>
              </a:buClr>
              <a:buSzPts val="3200"/>
              <a:buFont typeface="Arial"/>
              <a:buNone/>
            </a:pPr>
            <a:endParaRPr sz="2400">
              <a:solidFill>
                <a:schemeClr val="lt2"/>
              </a:solidFill>
            </a:endParaRPr>
          </a:p>
        </p:txBody>
      </p:sp>
      <p:pic>
        <p:nvPicPr>
          <p:cNvPr id="129" name="Google Shape;129;p20" title="Uppdrag1 Tessellering.png"/>
          <p:cNvPicPr preferRelativeResize="0"/>
          <p:nvPr/>
        </p:nvPicPr>
        <p:blipFill>
          <a:blip r:embed="rId4">
            <a:alphaModFix/>
          </a:blip>
          <a:stretch>
            <a:fillRect/>
          </a:stretch>
        </p:blipFill>
        <p:spPr>
          <a:xfrm>
            <a:off x="910575" y="1013725"/>
            <a:ext cx="2898449" cy="48307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1"/>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6" name="Google Shape;136;p21"/>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37" name="Google Shape;137;p21"/>
          <p:cNvSpPr txBox="1">
            <a:spLocks noGrp="1"/>
          </p:cNvSpPr>
          <p:nvPr>
            <p:ph type="body" idx="1"/>
          </p:nvPr>
        </p:nvSpPr>
        <p:spPr>
          <a:xfrm>
            <a:off x="5519150" y="1918825"/>
            <a:ext cx="6279000" cy="3381300"/>
          </a:xfrm>
          <a:prstGeom prst="rect">
            <a:avLst/>
          </a:prstGeom>
          <a:noFill/>
          <a:ln>
            <a:noFill/>
          </a:ln>
        </p:spPr>
        <p:txBody>
          <a:bodyPr spcFirstLastPara="1" wrap="square" lIns="91425" tIns="45700" rIns="91425" bIns="45700" anchor="t" anchorCtr="0">
            <a:noAutofit/>
          </a:bodyPr>
          <a:lstStyle/>
          <a:p>
            <a:pPr marL="0" lvl="0" indent="0" algn="l" rtl="0">
              <a:lnSpc>
                <a:spcPct val="105000"/>
              </a:lnSpc>
              <a:spcBef>
                <a:spcPts val="1000"/>
              </a:spcBef>
              <a:spcAft>
                <a:spcPts val="0"/>
              </a:spcAft>
              <a:buSzPts val="605"/>
              <a:buNone/>
            </a:pPr>
            <a:r>
              <a:rPr lang="sv-SE" sz="1510"/>
              <a:t>Vill du se till att ett av klassens mönster trycks på en disktrasa och säljs i IKEA Museums butik? Då ska ni vara med i vår tävling! Så här gör du: </a:t>
            </a:r>
            <a:endParaRPr sz="1510"/>
          </a:p>
          <a:p>
            <a:pPr marL="457200" lvl="0" indent="-324485" algn="l" rtl="0">
              <a:lnSpc>
                <a:spcPct val="105000"/>
              </a:lnSpc>
              <a:spcBef>
                <a:spcPts val="1000"/>
              </a:spcBef>
              <a:spcAft>
                <a:spcPts val="0"/>
              </a:spcAft>
              <a:buSzPts val="1510"/>
              <a:buChar char="•"/>
            </a:pPr>
            <a:r>
              <a:rPr lang="sv-SE" sz="1510"/>
              <a:t>Skapa ett mönster med hjälp av våra övningar och mallar.</a:t>
            </a:r>
            <a:endParaRPr sz="1510"/>
          </a:p>
          <a:p>
            <a:pPr marL="457200" lvl="0" indent="-324485" algn="l" rtl="0">
              <a:lnSpc>
                <a:spcPct val="105000"/>
              </a:lnSpc>
              <a:spcBef>
                <a:spcPts val="1000"/>
              </a:spcBef>
              <a:spcAft>
                <a:spcPts val="0"/>
              </a:spcAft>
              <a:buSzPts val="1510"/>
              <a:buChar char="•"/>
            </a:pPr>
            <a:r>
              <a:rPr lang="sv-SE" sz="1510"/>
              <a:t>Välj ut några av klassens favoritmönster.</a:t>
            </a:r>
            <a:endParaRPr sz="1510"/>
          </a:p>
          <a:p>
            <a:pPr marL="457200" lvl="0" indent="-324485" algn="l" rtl="0">
              <a:lnSpc>
                <a:spcPct val="105000"/>
              </a:lnSpc>
              <a:spcBef>
                <a:spcPts val="1000"/>
              </a:spcBef>
              <a:spcAft>
                <a:spcPts val="0"/>
              </a:spcAft>
              <a:buSzPts val="1510"/>
              <a:buChar char="•"/>
            </a:pPr>
            <a:r>
              <a:rPr lang="sv-SE" sz="1510"/>
              <a:t>Ta ett foto på mönstren och skriv en liten förklaring hur ni har tänkt. Skicka det till oss via mejl </a:t>
            </a:r>
            <a:r>
              <a:rPr lang="sv-SE" sz="1510" b="1"/>
              <a:t>senast 12 december 2025 till:</a:t>
            </a:r>
            <a:r>
              <a:rPr lang="sv-SE" sz="1510"/>
              <a:t> motnyahojder@kronoberg.se</a:t>
            </a:r>
            <a:endParaRPr sz="1510"/>
          </a:p>
          <a:p>
            <a:pPr marL="457200" lvl="0" indent="-324485" algn="l" rtl="0">
              <a:lnSpc>
                <a:spcPct val="105000"/>
              </a:lnSpc>
              <a:spcBef>
                <a:spcPts val="1000"/>
              </a:spcBef>
              <a:spcAft>
                <a:spcPts val="0"/>
              </a:spcAft>
              <a:buSzPts val="1510"/>
              <a:buChar char="•"/>
            </a:pPr>
            <a:r>
              <a:rPr lang="sv-SE" sz="1510"/>
              <a:t>En jury väljer ut ett mönster som trycks på riktiga disktrasor! Den vinnande klassen kommer också få besöka IKEA Museum och lära sig om försäljning och hur man visar upp en ny produkt. </a:t>
            </a:r>
            <a:endParaRPr sz="1510"/>
          </a:p>
          <a:p>
            <a:pPr marL="228600" lvl="0" indent="-95250" algn="l" rtl="0">
              <a:lnSpc>
                <a:spcPct val="105000"/>
              </a:lnSpc>
              <a:spcBef>
                <a:spcPts val="1000"/>
              </a:spcBef>
              <a:spcAft>
                <a:spcPts val="0"/>
              </a:spcAft>
              <a:buClr>
                <a:schemeClr val="dk1"/>
              </a:buClr>
              <a:buSzPts val="1155"/>
              <a:buNone/>
            </a:pPr>
            <a:endParaRPr sz="1455"/>
          </a:p>
        </p:txBody>
      </p:sp>
      <p:sp>
        <p:nvSpPr>
          <p:cNvPr id="138" name="Google Shape;138;p21"/>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200"/>
              <a:buFont typeface="Arial"/>
              <a:buNone/>
            </a:pPr>
            <a:r>
              <a:rPr lang="sv-SE" sz="2400" b="1">
                <a:solidFill>
                  <a:schemeClr val="lt2"/>
                </a:solidFill>
              </a:rPr>
              <a:t>UPPDRAG 1: TÄVLING</a:t>
            </a:r>
            <a:endParaRPr sz="2400" b="1">
              <a:solidFill>
                <a:schemeClr val="lt2"/>
              </a:solidFill>
            </a:endParaRPr>
          </a:p>
          <a:p>
            <a:pPr marL="0" marR="0" lvl="0" indent="0" algn="ctr" rtl="0">
              <a:lnSpc>
                <a:spcPct val="115000"/>
              </a:lnSpc>
              <a:spcBef>
                <a:spcPts val="0"/>
              </a:spcBef>
              <a:spcAft>
                <a:spcPts val="0"/>
              </a:spcAft>
              <a:buClr>
                <a:srgbClr val="000000"/>
              </a:buClr>
              <a:buSzPts val="3200"/>
              <a:buFont typeface="Arial"/>
              <a:buNone/>
            </a:pPr>
            <a:r>
              <a:rPr lang="sv-SE" sz="2400" b="1">
                <a:solidFill>
                  <a:schemeClr val="lt2"/>
                </a:solidFill>
              </a:rPr>
              <a:t>SÄTT KLASSENS MÖNSTER PÅ TRASAN!</a:t>
            </a:r>
            <a:endParaRPr sz="2400" b="1">
              <a:solidFill>
                <a:schemeClr val="lt2"/>
              </a:solidFill>
            </a:endParaRPr>
          </a:p>
          <a:p>
            <a:pPr marL="0" marR="0" lvl="0" indent="0" algn="ctr" rtl="0">
              <a:lnSpc>
                <a:spcPct val="115000"/>
              </a:lnSpc>
              <a:spcBef>
                <a:spcPts val="0"/>
              </a:spcBef>
              <a:spcAft>
                <a:spcPts val="0"/>
              </a:spcAft>
              <a:buClr>
                <a:srgbClr val="000000"/>
              </a:buClr>
              <a:buSzPts val="3200"/>
              <a:buFont typeface="Arial"/>
              <a:buNone/>
            </a:pPr>
            <a:endParaRPr sz="2400">
              <a:solidFill>
                <a:schemeClr val="lt2"/>
              </a:solidFill>
            </a:endParaRPr>
          </a:p>
        </p:txBody>
      </p:sp>
      <p:pic>
        <p:nvPicPr>
          <p:cNvPr id="139" name="Google Shape;139;p21" title="wettex.png"/>
          <p:cNvPicPr preferRelativeResize="0"/>
          <p:nvPr/>
        </p:nvPicPr>
        <p:blipFill rotWithShape="1">
          <a:blip r:embed="rId4">
            <a:alphaModFix/>
          </a:blip>
          <a:srcRect b="1429"/>
          <a:stretch/>
        </p:blipFill>
        <p:spPr>
          <a:xfrm>
            <a:off x="313800" y="1141450"/>
            <a:ext cx="4092000" cy="4033676"/>
          </a:xfrm>
          <a:prstGeom prst="rect">
            <a:avLst/>
          </a:prstGeom>
          <a:noFill/>
          <a:ln>
            <a:noFill/>
          </a:ln>
        </p:spPr>
      </p:pic>
      <p:pic>
        <p:nvPicPr>
          <p:cNvPr id="140" name="Google Shape;140;p21" title="pattern3.png"/>
          <p:cNvPicPr preferRelativeResize="0"/>
          <p:nvPr/>
        </p:nvPicPr>
        <p:blipFill>
          <a:blip r:embed="rId5">
            <a:alphaModFix/>
          </a:blip>
          <a:stretch>
            <a:fillRect/>
          </a:stretch>
        </p:blipFill>
        <p:spPr>
          <a:xfrm>
            <a:off x="689125" y="1225675"/>
            <a:ext cx="2832300" cy="3326876"/>
          </a:xfrm>
          <a:prstGeom prst="rect">
            <a:avLst/>
          </a:prstGeom>
          <a:noFill/>
          <a:ln>
            <a:noFill/>
          </a:ln>
        </p:spPr>
      </p:pic>
    </p:spTree>
  </p:cSld>
  <p:clrMapOvr>
    <a:masterClrMapping/>
  </p:clrMapOvr>
</p:sld>
</file>

<file path=ppt/theme/theme1.xml><?xml version="1.0" encoding="utf-8"?>
<a:theme xmlns:a="http://schemas.openxmlformats.org/drawingml/2006/main" name="Region Kronoberg ljus">
  <a:themeElements>
    <a:clrScheme name="Kronoberg LJUS 2022">
      <a:dk1>
        <a:srgbClr val="000000"/>
      </a:dk1>
      <a:lt1>
        <a:srgbClr val="FFFFFF"/>
      </a:lt1>
      <a:dk2>
        <a:srgbClr val="412682"/>
      </a:dk2>
      <a:lt2>
        <a:srgbClr val="E13288"/>
      </a:lt2>
      <a:accent1>
        <a:srgbClr val="E13288"/>
      </a:accent1>
      <a:accent2>
        <a:srgbClr val="412682"/>
      </a:accent2>
      <a:accent3>
        <a:srgbClr val="83B81A"/>
      </a:accent3>
      <a:accent4>
        <a:srgbClr val="1E6633"/>
      </a:accent4>
      <a:accent5>
        <a:srgbClr val="009EE0"/>
      </a:accent5>
      <a:accent6>
        <a:srgbClr val="BCB1AB"/>
      </a:accent6>
      <a:hlink>
        <a:srgbClr val="E13288"/>
      </a:hlink>
      <a:folHlink>
        <a:srgbClr val="009E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2657</Words>
  <Application>Microsoft Office PowerPoint</Application>
  <PresentationFormat>Bredbild</PresentationFormat>
  <Paragraphs>438</Paragraphs>
  <Slides>44</Slides>
  <Notes>44</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44</vt:i4>
      </vt:variant>
    </vt:vector>
  </HeadingPairs>
  <TitlesOfParts>
    <vt:vector size="47" baseType="lpstr">
      <vt:lpstr>Arial</vt:lpstr>
      <vt:lpstr>Calibri</vt:lpstr>
      <vt:lpstr>Region Kronoberg ljus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Jonasson Maria RUV kompetens o lärande</dc:creator>
  <cp:lastModifiedBy>Jonasson Maria RUV kompetens o lärande</cp:lastModifiedBy>
  <cp:revision>1</cp:revision>
  <dcterms:modified xsi:type="dcterms:W3CDTF">2025-08-12T08:51:28Z</dcterms:modified>
</cp:coreProperties>
</file>