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64" r:id="rId3"/>
    <p:sldId id="259" r:id="rId4"/>
    <p:sldId id="260" r:id="rId5"/>
    <p:sldId id="261" r:id="rId6"/>
    <p:sldId id="265" r:id="rId7"/>
    <p:sldId id="266" r:id="rId8"/>
    <p:sldId id="267" r:id="rId9"/>
    <p:sldId id="257" r:id="rId10"/>
    <p:sldId id="262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A6C18FB-947E-49F9-84B0-4BBF4E073B6A}" v="5" dt="2026-08-07T12:16:07.4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94610"/>
  </p:normalViewPr>
  <p:slideViewPr>
    <p:cSldViewPr snapToGrid="0" snapToObjects="1">
      <p:cViewPr>
        <p:scale>
          <a:sx n="70" d="100"/>
          <a:sy n="70" d="100"/>
        </p:scale>
        <p:origin x="5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54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Titel. Mallen är avsedd för klassrumsbruk och ska presenteras som fiktiva exempel efter elevernas första reaktion.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Avslöjandeslide. Visa efter att eleverna först har reagerat spontant med emoji-kort.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010EB-D149-0163-CB33-4C01E58B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B7F8FF-DDF7-7137-7E8F-F98914C6E3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2D7677-E950-F827-1616-D365D2F00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ilska/oro. Röda flaggor: otydlig källa, starkt påstående, delningsuppmaning, inga länkar eller beslutskälla.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729FAB-C951-3BFB-5497-6CA139EF855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513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oro/irritation. Röda flaggor: “sägs”, saknar ansvarig avsändare, integritetsfråga väcker snabb reaktion.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äckel/humor. Röda flaggor: väcker kroppslig reaktion, oklar kommunal källa, frågan uppmuntrar kommentarer.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nyfikenhet/önsketänkande. Röda flaggor: “ny studie” utan källa, låter för bra, bekräftar något många vill tro.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AE980-523B-B34E-B39C-437A605D5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D86F04-FE03-50E8-B820-2B937807CA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943B52-2D6C-AEE1-7B6A-348D8822E1E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nyfikenhet/önsketänkande. Röda flaggor: “ny studie” utan källa, låter för bra, bekräftar något många vill tro.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032EE-EAD2-63FF-39EA-73E919D4BE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43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CC67E-1BEA-840C-D66F-F709E11E4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87A31A-C710-EB0E-B51F-947D6E67EE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10FFA1-77D2-E3D8-8BEE-D8808F8560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nyfikenhet/önsketänkande. Röda flaggor: “ny studie” utan källa, låter för bra, bekräftar något många vill tro.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AB31C-4AD2-F885-C624-6DA577FDDD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148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FF4F8C-582D-6F75-5DAF-CBAEDCB637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9D11A3-A6D9-CBE5-1DD0-6D7B9051B1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B91B1C-6245-9500-C1DF-C5D48C0D3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Känsla: nyfikenhet/önsketänkande. Röda flaggor: “ny studie” utan källa, låter för bra, bekräftar något många vill tro.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B12E03-311D-150A-A69B-4D9DEE0E305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765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Tom mall: Duplicera denna slide när du vill skapa ett nytt inlägg. Alla textrutor går att redigera. Den grå bildytan är en placeholder och kan täckas av en separat bild.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STER">
    <p:bg>
      <p:bgPr>
        <a:solidFill>
          <a:srgbClr val="F6F7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01968"/>
            <a:ext cx="12191695" cy="0"/>
          </a:xfrm>
          <a:prstGeom prst="line">
            <a:avLst/>
          </a:prstGeom>
          <a:noFill/>
          <a:ln w="12700">
            <a:solidFill>
              <a:srgbClr val="E1E4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3" name="Text 1"/>
          <p:cNvSpPr/>
          <p:nvPr/>
        </p:nvSpPr>
        <p:spPr>
          <a:xfrm>
            <a:off x="502920" y="6647688"/>
            <a:ext cx="777240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50" dirty="0">
                <a:solidFill>
                  <a:srgbClr val="8B94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Känslofällan | redigerbar mall för fejkade lokala sociala medier-inlägg</a:t>
            </a:r>
            <a:endParaRPr lang="en-US" sz="650" dirty="0"/>
          </a:p>
        </p:txBody>
      </p:sp>
    </p:spTree>
    <p:extLst>
      <p:ext uri="{BB962C8B-B14F-4D97-AF65-F5344CB8AC3E}">
        <p14:creationId xmlns:p14="http://schemas.microsoft.com/office/powerpoint/2010/main" val="295210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731520"/>
            <a:ext cx="6400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61B22"/>
                </a:solidFill>
              </a:rPr>
              <a:t>Känslofällan</a:t>
            </a:r>
            <a:endParaRPr lang="en-US" sz="3400" dirty="0"/>
          </a:p>
        </p:txBody>
      </p:sp>
      <p:sp>
        <p:nvSpPr>
          <p:cNvPr id="3" name="Text 1"/>
          <p:cNvSpPr/>
          <p:nvPr/>
        </p:nvSpPr>
        <p:spPr>
          <a:xfrm>
            <a:off x="749808" y="1298448"/>
            <a:ext cx="6217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8707D"/>
                </a:solidFill>
              </a:rPr>
              <a:t>Redigerbara sociala medier-mallar för fejkade lokala skolnyheter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768096" y="196596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61B22"/>
                </a:solidFill>
              </a:rPr>
              <a:t>Byt foto, skola, plats, text, likes och kommentarer så att exemplen blir lokalt träffsäkra men ofarliga.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7406640" y="777240"/>
            <a:ext cx="2880360" cy="5074920"/>
          </a:xfrm>
          <a:prstGeom prst="roundRect">
            <a:avLst>
              <a:gd name="adj" fmla="val 6349"/>
            </a:avLst>
          </a:prstGeom>
          <a:solidFill>
            <a:srgbClr val="FFFFFF"/>
          </a:solidFill>
          <a:ln w="12700">
            <a:solidFill>
              <a:srgbClr val="DDE2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Shape 4"/>
          <p:cNvSpPr/>
          <p:nvPr/>
        </p:nvSpPr>
        <p:spPr>
          <a:xfrm>
            <a:off x="7662672" y="1828800"/>
            <a:ext cx="2359152" cy="1920240"/>
          </a:xfrm>
          <a:prstGeom prst="rect">
            <a:avLst/>
          </a:prstGeom>
          <a:solidFill>
            <a:srgbClr val="E9ECEF"/>
          </a:solidFill>
          <a:ln w="12700">
            <a:solidFill>
              <a:srgbClr val="C8CED6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7" name="Text 5"/>
          <p:cNvSpPr/>
          <p:nvPr/>
        </p:nvSpPr>
        <p:spPr>
          <a:xfrm>
            <a:off x="7662672" y="2606040"/>
            <a:ext cx="2359152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A0A7B1"/>
                </a:solidFill>
              </a:rPr>
              <a:t>FOTO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7699248" y="385876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61B22"/>
                </a:solidFill>
              </a:rPr>
              <a:t>♡  💬  ↗        □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08392" y="4270248"/>
            <a:ext cx="173736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dirty="0">
                <a:solidFill>
                  <a:srgbClr val="161B22"/>
                </a:solidFill>
              </a:rPr>
              <a:t>286 gilla-markeringar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708392" y="4553712"/>
            <a:ext cx="2240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161B22"/>
                </a:solidFill>
              </a:rPr>
              <a:t>Kronoberg Social  Fejkad lokal rubrik som väcker känslor...</a:t>
            </a:r>
            <a:endParaRPr lang="en-US" sz="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08" y="713232"/>
            <a:ext cx="658368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2563E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Avslöjande efter reaktionen</a:t>
            </a:r>
            <a:endParaRPr lang="en-US" sz="1600" dirty="0"/>
          </a:p>
        </p:txBody>
      </p:sp>
      <p:sp>
        <p:nvSpPr>
          <p:cNvPr id="3" name="Text 1"/>
          <p:cNvSpPr/>
          <p:nvPr/>
        </p:nvSpPr>
        <p:spPr>
          <a:xfrm>
            <a:off x="749808" y="1188720"/>
            <a:ext cx="726948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Inläggen var skapade för lektionen.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786384" y="1901952"/>
            <a:ext cx="6675120" cy="438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350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Använd den här sliden efter att eleverna visat emoji-reaktion. Byt gärna frågorna så att de passar gruppen.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41248" y="2788920"/>
            <a:ext cx="256032" cy="256032"/>
          </a:xfrm>
          <a:prstGeom prst="round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6" name="Text 4"/>
          <p:cNvSpPr/>
          <p:nvPr/>
        </p:nvSpPr>
        <p:spPr>
          <a:xfrm>
            <a:off x="841248" y="2841041"/>
            <a:ext cx="256032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660" dirty="0"/>
          </a:p>
        </p:txBody>
      </p:sp>
      <p:sp>
        <p:nvSpPr>
          <p:cNvPr id="7" name="Text 5"/>
          <p:cNvSpPr/>
          <p:nvPr/>
        </p:nvSpPr>
        <p:spPr>
          <a:xfrm>
            <a:off x="1234440" y="2770632"/>
            <a:ext cx="6492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Vilken känsla kom först?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841248" y="3319272"/>
            <a:ext cx="256032" cy="256032"/>
          </a:xfrm>
          <a:prstGeom prst="round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9" name="Text 7"/>
          <p:cNvSpPr/>
          <p:nvPr/>
        </p:nvSpPr>
        <p:spPr>
          <a:xfrm>
            <a:off x="841248" y="3371393"/>
            <a:ext cx="256032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660" dirty="0"/>
          </a:p>
        </p:txBody>
      </p:sp>
      <p:sp>
        <p:nvSpPr>
          <p:cNvPr id="10" name="Text 8"/>
          <p:cNvSpPr/>
          <p:nvPr/>
        </p:nvSpPr>
        <p:spPr>
          <a:xfrm>
            <a:off x="1234440" y="3300984"/>
            <a:ext cx="6492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Vilket inlägg kändes mest trovärdigt?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841248" y="3849624"/>
            <a:ext cx="256032" cy="256032"/>
          </a:xfrm>
          <a:prstGeom prst="round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2" name="Text 10"/>
          <p:cNvSpPr/>
          <p:nvPr/>
        </p:nvSpPr>
        <p:spPr>
          <a:xfrm>
            <a:off x="841248" y="3901745"/>
            <a:ext cx="256032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660" dirty="0"/>
          </a:p>
        </p:txBody>
      </p:sp>
      <p:sp>
        <p:nvSpPr>
          <p:cNvPr id="13" name="Text 11"/>
          <p:cNvSpPr/>
          <p:nvPr/>
        </p:nvSpPr>
        <p:spPr>
          <a:xfrm>
            <a:off x="1234440" y="3831336"/>
            <a:ext cx="6492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Vilket hade kunnat spridas i en klasschatt?</a:t>
            </a:r>
            <a:endParaRPr lang="en-US" sz="1700" dirty="0"/>
          </a:p>
        </p:txBody>
      </p:sp>
      <p:sp>
        <p:nvSpPr>
          <p:cNvPr id="14" name="Shape 12"/>
          <p:cNvSpPr/>
          <p:nvPr/>
        </p:nvSpPr>
        <p:spPr>
          <a:xfrm>
            <a:off x="841248" y="4379976"/>
            <a:ext cx="256032" cy="256032"/>
          </a:xfrm>
          <a:prstGeom prst="roundRect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5" name="Text 13"/>
          <p:cNvSpPr/>
          <p:nvPr/>
        </p:nvSpPr>
        <p:spPr>
          <a:xfrm>
            <a:off x="841248" y="4432097"/>
            <a:ext cx="256032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6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660" dirty="0"/>
          </a:p>
        </p:txBody>
      </p:sp>
      <p:sp>
        <p:nvSpPr>
          <p:cNvPr id="16" name="Text 14"/>
          <p:cNvSpPr/>
          <p:nvPr/>
        </p:nvSpPr>
        <p:spPr>
          <a:xfrm>
            <a:off x="1234440" y="4361688"/>
            <a:ext cx="64922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170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Vad gjorde att du reagerade innan du visste om det var sant?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8394192" y="960120"/>
            <a:ext cx="2788920" cy="4297680"/>
          </a:xfrm>
          <a:prstGeom prst="roundRect">
            <a:avLst/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8" name="Text 16"/>
          <p:cNvSpPr/>
          <p:nvPr/>
        </p:nvSpPr>
        <p:spPr>
          <a:xfrm>
            <a:off x="8641080" y="1298448"/>
            <a:ext cx="22402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Röda flaggor att leta efter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8759952" y="1874520"/>
            <a:ext cx="1645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9006840" y="1892808"/>
            <a:ext cx="17830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2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oklar källa</a:t>
            </a:r>
            <a:endParaRPr lang="en-US" sz="1280" dirty="0"/>
          </a:p>
        </p:txBody>
      </p:sp>
      <p:sp>
        <p:nvSpPr>
          <p:cNvPr id="21" name="Text 19"/>
          <p:cNvSpPr/>
          <p:nvPr/>
        </p:nvSpPr>
        <p:spPr>
          <a:xfrm>
            <a:off x="8759952" y="2404872"/>
            <a:ext cx="1645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9006840" y="2423160"/>
            <a:ext cx="17830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2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starka känsloord</a:t>
            </a:r>
            <a:endParaRPr lang="en-US" sz="1280" dirty="0"/>
          </a:p>
        </p:txBody>
      </p:sp>
      <p:sp>
        <p:nvSpPr>
          <p:cNvPr id="23" name="Text 21"/>
          <p:cNvSpPr/>
          <p:nvPr/>
        </p:nvSpPr>
        <p:spPr>
          <a:xfrm>
            <a:off x="8759952" y="2935224"/>
            <a:ext cx="1645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9006840" y="2953512"/>
            <a:ext cx="17830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2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delningsuppmaning</a:t>
            </a:r>
            <a:endParaRPr lang="en-US" sz="1280" dirty="0"/>
          </a:p>
        </p:txBody>
      </p:sp>
      <p:sp>
        <p:nvSpPr>
          <p:cNvPr id="25" name="Text 23"/>
          <p:cNvSpPr/>
          <p:nvPr/>
        </p:nvSpPr>
        <p:spPr>
          <a:xfrm>
            <a:off x="8759952" y="3465576"/>
            <a:ext cx="1645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9006840" y="3483864"/>
            <a:ext cx="17830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2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siffror utan källa</a:t>
            </a:r>
            <a:endParaRPr lang="en-US" sz="1280" dirty="0"/>
          </a:p>
        </p:txBody>
      </p:sp>
      <p:sp>
        <p:nvSpPr>
          <p:cNvPr id="27" name="Text 25"/>
          <p:cNvSpPr/>
          <p:nvPr/>
        </p:nvSpPr>
        <p:spPr>
          <a:xfrm>
            <a:off x="8759952" y="3995928"/>
            <a:ext cx="16459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9006840" y="4014216"/>
            <a:ext cx="17830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12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låter för bra</a:t>
            </a:r>
            <a:endParaRPr lang="en-US" sz="12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CBB63-44FA-BA60-9882-379443DC5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">
            <a:extLst>
              <a:ext uri="{FF2B5EF4-FFF2-40B4-BE49-F238E27FC236}">
                <a16:creationId xmlns:a16="http://schemas.microsoft.com/office/drawing/2014/main" id="{3865D2BC-01AC-820E-BC4E-44D46FF16666}"/>
              </a:ext>
            </a:extLst>
          </p:cNvPr>
          <p:cNvSpPr/>
          <p:nvPr/>
        </p:nvSpPr>
        <p:spPr>
          <a:xfrm>
            <a:off x="4215384" y="747025"/>
            <a:ext cx="3758184" cy="5504688"/>
          </a:xfrm>
          <a:prstGeom prst="roundRect">
            <a:avLst>
              <a:gd name="adj" fmla="val 6935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E5FCF96B-9B60-2282-C6FA-62CC5D80E268}"/>
              </a:ext>
            </a:extLst>
          </p:cNvPr>
          <p:cNvSpPr/>
          <p:nvPr/>
        </p:nvSpPr>
        <p:spPr>
          <a:xfrm>
            <a:off x="4361688" y="893329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153219A0-0AC6-05BD-F064-1CCEA434A9AC}"/>
              </a:ext>
            </a:extLst>
          </p:cNvPr>
          <p:cNvSpPr/>
          <p:nvPr/>
        </p:nvSpPr>
        <p:spPr>
          <a:xfrm>
            <a:off x="4791456" y="865897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0B5619C-B7B7-4BEB-B1F7-98C35BB18F72}"/>
              </a:ext>
            </a:extLst>
          </p:cNvPr>
          <p:cNvSpPr/>
          <p:nvPr/>
        </p:nvSpPr>
        <p:spPr>
          <a:xfrm>
            <a:off x="4791456" y="1039633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Västra skolan</a:t>
            </a:r>
            <a:endParaRPr lang="en-US" sz="58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004076F1-B4C8-3ECE-481E-83C827F10563}"/>
              </a:ext>
            </a:extLst>
          </p:cNvPr>
          <p:cNvSpPr/>
          <p:nvPr/>
        </p:nvSpPr>
        <p:spPr>
          <a:xfrm>
            <a:off x="7552944" y="893329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D647DB8A-2F64-4EC3-0BE3-A3EB2E952425}"/>
              </a:ext>
            </a:extLst>
          </p:cNvPr>
          <p:cNvSpPr/>
          <p:nvPr/>
        </p:nvSpPr>
        <p:spPr>
          <a:xfrm>
            <a:off x="4343400" y="1350529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8A36162A-37EC-4741-E1BC-649095C09BE8}"/>
              </a:ext>
            </a:extLst>
          </p:cNvPr>
          <p:cNvSpPr/>
          <p:nvPr/>
        </p:nvSpPr>
        <p:spPr>
          <a:xfrm>
            <a:off x="6094476" y="1441969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8AE9F562-2C88-65A3-2C5B-271027600351}"/>
              </a:ext>
            </a:extLst>
          </p:cNvPr>
          <p:cNvSpPr/>
          <p:nvPr/>
        </p:nvSpPr>
        <p:spPr>
          <a:xfrm>
            <a:off x="4434840" y="2859289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841F4A79-D524-362F-F2FA-CD441B656938}"/>
              </a:ext>
            </a:extLst>
          </p:cNvPr>
          <p:cNvSpPr/>
          <p:nvPr/>
        </p:nvSpPr>
        <p:spPr>
          <a:xfrm>
            <a:off x="4507992" y="1515121"/>
            <a:ext cx="676656" cy="210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95A4D438-A6CA-2F84-D2D7-75E3CE78942F}"/>
              </a:ext>
            </a:extLst>
          </p:cNvPr>
          <p:cNvSpPr/>
          <p:nvPr/>
        </p:nvSpPr>
        <p:spPr>
          <a:xfrm>
            <a:off x="4572000" y="1556269"/>
            <a:ext cx="54864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480" b="1" dirty="0">
                <a:solidFill>
                  <a:srgbClr val="E11D4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UPPGIFTER</a:t>
            </a:r>
            <a:endParaRPr lang="en-US" sz="48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CA0CB8C8-0641-D593-0195-C488DA47B121}"/>
              </a:ext>
            </a:extLst>
          </p:cNvPr>
          <p:cNvSpPr/>
          <p:nvPr/>
        </p:nvSpPr>
        <p:spPr>
          <a:xfrm>
            <a:off x="4663440" y="2676409"/>
            <a:ext cx="286207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FOTO: SKOLENTRÉ</a:t>
            </a:r>
            <a:endParaRPr lang="en-US" sz="95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A9D22838-186B-A243-8B83-3164F631D555}"/>
              </a:ext>
            </a:extLst>
          </p:cNvPr>
          <p:cNvSpPr/>
          <p:nvPr/>
        </p:nvSpPr>
        <p:spPr>
          <a:xfrm>
            <a:off x="4663440" y="2895865"/>
            <a:ext cx="28620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klistra in fotorealistisk skolbild här</a:t>
            </a:r>
            <a:endParaRPr lang="en-US" sz="58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DF237AC5-824C-5153-1175-F13ABED114D6}"/>
              </a:ext>
            </a:extLst>
          </p:cNvPr>
          <p:cNvSpPr/>
          <p:nvPr/>
        </p:nvSpPr>
        <p:spPr>
          <a:xfrm>
            <a:off x="4352544" y="4496065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DD8070F1-CB6E-B2EA-D89D-806A9BD8FF69}"/>
              </a:ext>
            </a:extLst>
          </p:cNvPr>
          <p:cNvSpPr/>
          <p:nvPr/>
        </p:nvSpPr>
        <p:spPr>
          <a:xfrm>
            <a:off x="4928616" y="4496065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7733570B-FB27-6309-E28C-B67DB072190D}"/>
              </a:ext>
            </a:extLst>
          </p:cNvPr>
          <p:cNvSpPr/>
          <p:nvPr/>
        </p:nvSpPr>
        <p:spPr>
          <a:xfrm>
            <a:off x="5696712" y="4496065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C79FDEEA-775E-3F51-1687-7B6DFDA4C4A8}"/>
              </a:ext>
            </a:extLst>
          </p:cNvPr>
          <p:cNvSpPr/>
          <p:nvPr/>
        </p:nvSpPr>
        <p:spPr>
          <a:xfrm>
            <a:off x="7406640" y="4496065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3A6ECF74-E998-EAC3-59F2-55A4565FA65F}"/>
              </a:ext>
            </a:extLst>
          </p:cNvPr>
          <p:cNvSpPr/>
          <p:nvPr/>
        </p:nvSpPr>
        <p:spPr>
          <a:xfrm>
            <a:off x="4361688" y="4761241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286 gilla-markeringar</a:t>
            </a:r>
            <a:endParaRPr lang="en-US" sz="67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3B5AE704-708C-CCA2-0E2D-EC07B69F96AA}"/>
              </a:ext>
            </a:extLst>
          </p:cNvPr>
          <p:cNvSpPr/>
          <p:nvPr/>
        </p:nvSpPr>
        <p:spPr>
          <a:xfrm>
            <a:off x="4361688" y="4962409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en-US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UPPGIFTER: Västra skolan inför mobilförbud även efter skoltid – gäller från måndag. Dela gärna så fler hinner se.</a:t>
            </a:r>
            <a:endParaRPr lang="en-US" sz="68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E19F908F-1808-1522-AB35-C398ED600A34}"/>
              </a:ext>
            </a:extLst>
          </p:cNvPr>
          <p:cNvSpPr/>
          <p:nvPr/>
        </p:nvSpPr>
        <p:spPr>
          <a:xfrm>
            <a:off x="4361688" y="5419609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41 kommentarer</a:t>
            </a:r>
            <a:endParaRPr lang="en-US" sz="6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5517167E-8941-0093-4102-3B64EC88D163}"/>
              </a:ext>
            </a:extLst>
          </p:cNvPr>
          <p:cNvSpPr/>
          <p:nvPr/>
        </p:nvSpPr>
        <p:spPr>
          <a:xfrm>
            <a:off x="4361688" y="5584201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@mamma_i_byen Kan de ens bestämma det?</a:t>
            </a:r>
            <a:endParaRPr lang="en-US" sz="610" dirty="0"/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D2E7C15A-A04D-A516-6925-816CE09A9A57}"/>
              </a:ext>
            </a:extLst>
          </p:cNvPr>
          <p:cNvSpPr/>
          <p:nvPr/>
        </p:nvSpPr>
        <p:spPr>
          <a:xfrm>
            <a:off x="4361688" y="5748793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@klasschatten Det här låter helt orimligt.</a:t>
            </a:r>
            <a:endParaRPr lang="en-US" sz="610" dirty="0"/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DCEEE321-B498-939E-4F45-99CB8E9F57F3}"/>
              </a:ext>
            </a:extLst>
          </p:cNvPr>
          <p:cNvSpPr/>
          <p:nvPr/>
        </p:nvSpPr>
        <p:spPr>
          <a:xfrm>
            <a:off x="4361688" y="5959105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12 min sedan</a:t>
            </a:r>
            <a:endParaRPr lang="en-US" sz="490" dirty="0"/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58A562E7-EBA2-9844-AAE6-538F1080A0F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40" t="13734" b="18134"/>
          <a:stretch>
            <a:fillRect/>
          </a:stretch>
        </p:blipFill>
        <p:spPr>
          <a:xfrm>
            <a:off x="4352544" y="1341385"/>
            <a:ext cx="3484500" cy="302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86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"/>
          <p:cNvSpPr/>
          <p:nvPr/>
        </p:nvSpPr>
        <p:spPr>
          <a:xfrm>
            <a:off x="4215384" y="755376"/>
            <a:ext cx="3758184" cy="5504688"/>
          </a:xfrm>
          <a:prstGeom prst="roundRect">
            <a:avLst>
              <a:gd name="adj" fmla="val 6723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361688" y="965688"/>
            <a:ext cx="347472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4791456" y="874248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/>
          <p:cNvSpPr/>
          <p:nvPr/>
        </p:nvSpPr>
        <p:spPr>
          <a:xfrm>
            <a:off x="4791456" y="1047984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Mellanskolan</a:t>
            </a:r>
            <a:endParaRPr lang="en-US" sz="580" dirty="0"/>
          </a:p>
        </p:txBody>
      </p:sp>
      <p:sp>
        <p:nvSpPr>
          <p:cNvPr id="16" name="Text 14"/>
          <p:cNvSpPr/>
          <p:nvPr/>
        </p:nvSpPr>
        <p:spPr>
          <a:xfrm>
            <a:off x="7552944" y="901680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43400" y="1358880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/>
          <p:cNvSpPr/>
          <p:nvPr/>
        </p:nvSpPr>
        <p:spPr>
          <a:xfrm>
            <a:off x="6094476" y="1450320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/>
          <p:cNvSpPr/>
          <p:nvPr/>
        </p:nvSpPr>
        <p:spPr>
          <a:xfrm>
            <a:off x="4434840" y="2867640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507992" y="1523472"/>
            <a:ext cx="676656" cy="210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572000" y="1564620"/>
            <a:ext cx="54864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480" b="1" dirty="0">
                <a:solidFill>
                  <a:srgbClr val="D9770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NYTT FÖRSLAG</a:t>
            </a:r>
            <a:endParaRPr lang="en-US" sz="480" dirty="0"/>
          </a:p>
        </p:txBody>
      </p:sp>
      <p:sp>
        <p:nvSpPr>
          <p:cNvPr id="22" name="Text 20"/>
          <p:cNvSpPr/>
          <p:nvPr/>
        </p:nvSpPr>
        <p:spPr>
          <a:xfrm>
            <a:off x="4663440" y="2684760"/>
            <a:ext cx="286207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FOTO: KLASSLISTA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663440" y="2904216"/>
            <a:ext cx="28620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klistra in bild på skärm/korridor här</a:t>
            </a:r>
            <a:endParaRPr lang="en-US" sz="580" dirty="0"/>
          </a:p>
        </p:txBody>
      </p:sp>
      <p:sp>
        <p:nvSpPr>
          <p:cNvPr id="24" name="Text 22"/>
          <p:cNvSpPr/>
          <p:nvPr/>
        </p:nvSpPr>
        <p:spPr>
          <a:xfrm>
            <a:off x="4352544" y="4504416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/>
          <p:cNvSpPr/>
          <p:nvPr/>
        </p:nvSpPr>
        <p:spPr>
          <a:xfrm>
            <a:off x="4928616" y="4504416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/>
          <p:cNvSpPr/>
          <p:nvPr/>
        </p:nvSpPr>
        <p:spPr>
          <a:xfrm>
            <a:off x="5696712" y="4504416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7406640" y="4504416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/>
          <p:cNvSpPr/>
          <p:nvPr/>
        </p:nvSpPr>
        <p:spPr>
          <a:xfrm>
            <a:off x="4361688" y="4769592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173 gilla-markeringar</a:t>
            </a:r>
            <a:endParaRPr lang="en-US" sz="670" dirty="0"/>
          </a:p>
        </p:txBody>
      </p:sp>
      <p:sp>
        <p:nvSpPr>
          <p:cNvPr id="29" name="Text 27"/>
          <p:cNvSpPr/>
          <p:nvPr/>
        </p:nvSpPr>
        <p:spPr>
          <a:xfrm>
            <a:off x="4361688" y="4970760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en-US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Nytt förslag: Alla sena ankomster på Mellanskolan ska kunna visas på en digital klasslista. Test sägs börja nästa vecka.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4361688" y="5427960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29 kommentarer</a:t>
            </a:r>
            <a:endParaRPr lang="en-US" sz="600" dirty="0"/>
          </a:p>
        </p:txBody>
      </p:sp>
      <p:sp>
        <p:nvSpPr>
          <p:cNvPr id="31" name="Text 29"/>
          <p:cNvSpPr/>
          <p:nvPr/>
        </p:nvSpPr>
        <p:spPr>
          <a:xfrm>
            <a:off x="4361688" y="559255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@elev2026 Det där känns inte okej.</a:t>
            </a:r>
            <a:endParaRPr lang="en-US" sz="610" dirty="0"/>
          </a:p>
        </p:txBody>
      </p:sp>
      <p:sp>
        <p:nvSpPr>
          <p:cNvPr id="32" name="Text 30"/>
          <p:cNvSpPr/>
          <p:nvPr/>
        </p:nvSpPr>
        <p:spPr>
          <a:xfrm>
            <a:off x="4361688" y="575714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@pappa_frågar Hur är det med integriteten?</a:t>
            </a:r>
            <a:endParaRPr lang="en-US" sz="610" dirty="0"/>
          </a:p>
        </p:txBody>
      </p:sp>
      <p:sp>
        <p:nvSpPr>
          <p:cNvPr id="33" name="Text 31"/>
          <p:cNvSpPr/>
          <p:nvPr/>
        </p:nvSpPr>
        <p:spPr>
          <a:xfrm>
            <a:off x="4361688" y="5967456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28 min sedan</a:t>
            </a:r>
            <a:endParaRPr lang="en-US" sz="490" dirty="0"/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9154EAB9-6E9F-9666-3D84-9CBA2D7404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271" b="21803"/>
          <a:stretch>
            <a:fillRect/>
          </a:stretch>
        </p:blipFill>
        <p:spPr>
          <a:xfrm>
            <a:off x="4352544" y="1368024"/>
            <a:ext cx="3493008" cy="3008375"/>
          </a:xfrm>
          <a:prstGeom prst="rect">
            <a:avLst/>
          </a:prstGeom>
        </p:spPr>
      </p:pic>
      <p:sp>
        <p:nvSpPr>
          <p:cNvPr id="36" name="Shape 10">
            <a:extLst>
              <a:ext uri="{FF2B5EF4-FFF2-40B4-BE49-F238E27FC236}">
                <a16:creationId xmlns:a16="http://schemas.microsoft.com/office/drawing/2014/main" id="{4CABB67E-B2AC-B325-167C-BD4EC68EE34D}"/>
              </a:ext>
            </a:extLst>
          </p:cNvPr>
          <p:cNvSpPr/>
          <p:nvPr/>
        </p:nvSpPr>
        <p:spPr>
          <a:xfrm>
            <a:off x="4361688" y="901680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"/>
          <p:cNvSpPr/>
          <p:nvPr/>
        </p:nvSpPr>
        <p:spPr>
          <a:xfrm>
            <a:off x="4215384" y="628150"/>
            <a:ext cx="3758184" cy="5504688"/>
          </a:xfrm>
          <a:prstGeom prst="roundRect">
            <a:avLst>
              <a:gd name="adj" fmla="val 630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361688" y="838462"/>
            <a:ext cx="347472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4791456" y="747022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/>
          <p:cNvSpPr/>
          <p:nvPr/>
        </p:nvSpPr>
        <p:spPr>
          <a:xfrm>
            <a:off x="4791456" y="920758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Skolcafeterian</a:t>
            </a:r>
            <a:endParaRPr lang="en-US" sz="580" dirty="0"/>
          </a:p>
        </p:txBody>
      </p:sp>
      <p:sp>
        <p:nvSpPr>
          <p:cNvPr id="16" name="Text 14"/>
          <p:cNvSpPr/>
          <p:nvPr/>
        </p:nvSpPr>
        <p:spPr>
          <a:xfrm>
            <a:off x="7552944" y="774454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43400" y="1231654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/>
          <p:cNvSpPr/>
          <p:nvPr/>
        </p:nvSpPr>
        <p:spPr>
          <a:xfrm>
            <a:off x="6094476" y="1323094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/>
          <p:cNvSpPr/>
          <p:nvPr/>
        </p:nvSpPr>
        <p:spPr>
          <a:xfrm>
            <a:off x="4434840" y="2740414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507992" y="1396246"/>
            <a:ext cx="676656" cy="210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572000" y="1437394"/>
            <a:ext cx="54864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480" b="1" dirty="0">
                <a:solidFill>
                  <a:srgbClr val="0478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I HÖST</a:t>
            </a:r>
            <a:endParaRPr lang="en-US" sz="480" dirty="0"/>
          </a:p>
        </p:txBody>
      </p:sp>
      <p:sp>
        <p:nvSpPr>
          <p:cNvPr id="22" name="Text 20"/>
          <p:cNvSpPr/>
          <p:nvPr/>
        </p:nvSpPr>
        <p:spPr>
          <a:xfrm>
            <a:off x="4663440" y="2557534"/>
            <a:ext cx="286207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FOTO: CAFETERIA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663440" y="2776990"/>
            <a:ext cx="28620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klistra in bild på snacks/cafeteria här</a:t>
            </a:r>
            <a:endParaRPr lang="en-US" sz="580" dirty="0"/>
          </a:p>
        </p:txBody>
      </p:sp>
      <p:sp>
        <p:nvSpPr>
          <p:cNvPr id="24" name="Text 22"/>
          <p:cNvSpPr/>
          <p:nvPr/>
        </p:nvSpPr>
        <p:spPr>
          <a:xfrm>
            <a:off x="4352544" y="4377190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/>
          <p:cNvSpPr/>
          <p:nvPr/>
        </p:nvSpPr>
        <p:spPr>
          <a:xfrm>
            <a:off x="4928616" y="4377190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/>
          <p:cNvSpPr/>
          <p:nvPr/>
        </p:nvSpPr>
        <p:spPr>
          <a:xfrm>
            <a:off x="5696712" y="4377190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7406640" y="4377190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/>
          <p:cNvSpPr/>
          <p:nvPr/>
        </p:nvSpPr>
        <p:spPr>
          <a:xfrm>
            <a:off x="4361688" y="4642366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412 gilla-markeringar</a:t>
            </a:r>
            <a:endParaRPr lang="en-US" sz="670" dirty="0"/>
          </a:p>
        </p:txBody>
      </p:sp>
      <p:sp>
        <p:nvSpPr>
          <p:cNvPr id="29" name="Text 27"/>
          <p:cNvSpPr/>
          <p:nvPr/>
        </p:nvSpPr>
        <p:spPr>
          <a:xfrm>
            <a:off x="4361688" y="4843534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en-US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Kommunen vill testa insektsbars i skolcafeterian som hållbart alternativ till godis. Skulle du köpa en?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4361688" y="530073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64 kommentarer</a:t>
            </a:r>
            <a:endParaRPr lang="en-US" sz="600" dirty="0"/>
          </a:p>
        </p:txBody>
      </p:sp>
      <p:sp>
        <p:nvSpPr>
          <p:cNvPr id="31" name="Text 29"/>
          <p:cNvSpPr/>
          <p:nvPr/>
        </p:nvSpPr>
        <p:spPr>
          <a:xfrm>
            <a:off x="4361688" y="5465326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@klass8b Nej tack 😂</a:t>
            </a:r>
            <a:endParaRPr lang="en-US" sz="610" dirty="0"/>
          </a:p>
        </p:txBody>
      </p:sp>
      <p:sp>
        <p:nvSpPr>
          <p:cNvPr id="32" name="Text 30"/>
          <p:cNvSpPr/>
          <p:nvPr/>
        </p:nvSpPr>
        <p:spPr>
          <a:xfrm>
            <a:off x="4361688" y="5629918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@matsalstips Är det här på riktigt?</a:t>
            </a:r>
            <a:endParaRPr lang="en-US" sz="610" dirty="0"/>
          </a:p>
        </p:txBody>
      </p:sp>
      <p:sp>
        <p:nvSpPr>
          <p:cNvPr id="33" name="Text 31"/>
          <p:cNvSpPr/>
          <p:nvPr/>
        </p:nvSpPr>
        <p:spPr>
          <a:xfrm>
            <a:off x="4361688" y="5840230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1 tim sedan</a:t>
            </a:r>
            <a:endParaRPr lang="en-US" sz="490" dirty="0"/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E7F50E3F-D6CB-2F6C-AA13-28E6930E05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185" b="21921"/>
          <a:stretch>
            <a:fillRect/>
          </a:stretch>
        </p:blipFill>
        <p:spPr>
          <a:xfrm>
            <a:off x="4325956" y="1222510"/>
            <a:ext cx="3531855" cy="3040447"/>
          </a:xfrm>
          <a:prstGeom prst="rect">
            <a:avLst/>
          </a:prstGeom>
        </p:spPr>
      </p:pic>
      <p:sp>
        <p:nvSpPr>
          <p:cNvPr id="37" name="Shape 10">
            <a:extLst>
              <a:ext uri="{FF2B5EF4-FFF2-40B4-BE49-F238E27FC236}">
                <a16:creationId xmlns:a16="http://schemas.microsoft.com/office/drawing/2014/main" id="{481BBD2D-C2C4-663D-B9DD-86DB1F9AB3A5}"/>
              </a:ext>
            </a:extLst>
          </p:cNvPr>
          <p:cNvSpPr/>
          <p:nvPr/>
        </p:nvSpPr>
        <p:spPr>
          <a:xfrm>
            <a:off x="4361688" y="774454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9">
            <a:extLst>
              <a:ext uri="{FF2B5EF4-FFF2-40B4-BE49-F238E27FC236}">
                <a16:creationId xmlns:a16="http://schemas.microsoft.com/office/drawing/2014/main" id="{6C2E0CC5-5198-42B2-6EBE-EAD3755F34F9}"/>
              </a:ext>
            </a:extLst>
          </p:cNvPr>
          <p:cNvSpPr/>
          <p:nvPr/>
        </p:nvSpPr>
        <p:spPr>
          <a:xfrm>
            <a:off x="4215384" y="636458"/>
            <a:ext cx="3758184" cy="5504688"/>
          </a:xfrm>
          <a:prstGeom prst="roundRect">
            <a:avLst>
              <a:gd name="adj" fmla="val 630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4" name="Text 12"/>
          <p:cNvSpPr/>
          <p:nvPr/>
        </p:nvSpPr>
        <p:spPr>
          <a:xfrm>
            <a:off x="4791456" y="755330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/>
          <p:cNvSpPr/>
          <p:nvPr/>
        </p:nvSpPr>
        <p:spPr>
          <a:xfrm>
            <a:off x="4791456" y="929066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Närområdet</a:t>
            </a:r>
            <a:endParaRPr lang="en-US" sz="580" dirty="0"/>
          </a:p>
        </p:txBody>
      </p:sp>
      <p:sp>
        <p:nvSpPr>
          <p:cNvPr id="16" name="Text 14"/>
          <p:cNvSpPr/>
          <p:nvPr/>
        </p:nvSpPr>
        <p:spPr>
          <a:xfrm>
            <a:off x="7552944" y="782762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43400" y="1239962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/>
          <p:cNvSpPr/>
          <p:nvPr/>
        </p:nvSpPr>
        <p:spPr>
          <a:xfrm>
            <a:off x="6094476" y="1331402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/>
          <p:cNvSpPr/>
          <p:nvPr/>
        </p:nvSpPr>
        <p:spPr>
          <a:xfrm>
            <a:off x="4434840" y="2748722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507992" y="1404554"/>
            <a:ext cx="676656" cy="210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1" name="Text 19"/>
          <p:cNvSpPr/>
          <p:nvPr/>
        </p:nvSpPr>
        <p:spPr>
          <a:xfrm>
            <a:off x="4572000" y="1445702"/>
            <a:ext cx="548640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480" b="1" dirty="0">
                <a:solidFill>
                  <a:srgbClr val="7C3AE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 STUDIE</a:t>
            </a:r>
            <a:endParaRPr lang="en-US" sz="480" dirty="0"/>
          </a:p>
        </p:txBody>
      </p:sp>
      <p:sp>
        <p:nvSpPr>
          <p:cNvPr id="22" name="Text 20"/>
          <p:cNvSpPr/>
          <p:nvPr/>
        </p:nvSpPr>
        <p:spPr>
          <a:xfrm>
            <a:off x="4663440" y="2565842"/>
            <a:ext cx="286207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FOTO: GAMING + LÄXOR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663440" y="2785298"/>
            <a:ext cx="28620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klistra in bild på dator/spel/skolarbete här</a:t>
            </a:r>
            <a:endParaRPr lang="en-US" sz="580" dirty="0"/>
          </a:p>
        </p:txBody>
      </p:sp>
      <p:sp>
        <p:nvSpPr>
          <p:cNvPr id="24" name="Text 22"/>
          <p:cNvSpPr/>
          <p:nvPr/>
        </p:nvSpPr>
        <p:spPr>
          <a:xfrm>
            <a:off x="4352544" y="4385498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/>
          <p:cNvSpPr/>
          <p:nvPr/>
        </p:nvSpPr>
        <p:spPr>
          <a:xfrm>
            <a:off x="4928616" y="4385498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/>
          <p:cNvSpPr/>
          <p:nvPr/>
        </p:nvSpPr>
        <p:spPr>
          <a:xfrm>
            <a:off x="5696712" y="4385498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7406640" y="4385498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/>
          <p:cNvSpPr/>
          <p:nvPr/>
        </p:nvSpPr>
        <p:spPr>
          <a:xfrm>
            <a:off x="4361688" y="4650674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538 gilla-markeringar</a:t>
            </a:r>
            <a:endParaRPr lang="en-US" sz="670" dirty="0"/>
          </a:p>
        </p:txBody>
      </p:sp>
      <p:sp>
        <p:nvSpPr>
          <p:cNvPr id="29" name="Text 27"/>
          <p:cNvSpPr/>
          <p:nvPr/>
        </p:nvSpPr>
        <p:spPr>
          <a:xfrm>
            <a:off x="4361688" y="4851842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en-US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 studie sägs visa att elever som spelar datorspel minst tre timmar per dag får bättre betyg. För bra för att vara sant?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4361688" y="530904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78 kommentarer</a:t>
            </a:r>
            <a:endParaRPr lang="en-US" sz="600" dirty="0"/>
          </a:p>
        </p:txBody>
      </p:sp>
      <p:sp>
        <p:nvSpPr>
          <p:cNvPr id="31" name="Text 29"/>
          <p:cNvSpPr/>
          <p:nvPr/>
        </p:nvSpPr>
        <p:spPr>
          <a:xfrm>
            <a:off x="4361688" y="547363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@gamekväll Visste det 😎</a:t>
            </a:r>
            <a:endParaRPr lang="en-US" sz="610" dirty="0"/>
          </a:p>
        </p:txBody>
      </p:sp>
      <p:sp>
        <p:nvSpPr>
          <p:cNvPr id="32" name="Text 30"/>
          <p:cNvSpPr/>
          <p:nvPr/>
        </p:nvSpPr>
        <p:spPr>
          <a:xfrm>
            <a:off x="4361688" y="5638226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@skickarhem Skickar till mina föräldrar direkt.</a:t>
            </a:r>
            <a:endParaRPr lang="en-US" sz="610" dirty="0"/>
          </a:p>
        </p:txBody>
      </p:sp>
      <p:sp>
        <p:nvSpPr>
          <p:cNvPr id="33" name="Text 31"/>
          <p:cNvSpPr/>
          <p:nvPr/>
        </p:nvSpPr>
        <p:spPr>
          <a:xfrm>
            <a:off x="4361688" y="5848538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2 tim sedan</a:t>
            </a:r>
            <a:endParaRPr lang="en-US" sz="490" dirty="0"/>
          </a:p>
        </p:txBody>
      </p:sp>
      <p:pic>
        <p:nvPicPr>
          <p:cNvPr id="35" name="Bildobjekt 34">
            <a:extLst>
              <a:ext uri="{FF2B5EF4-FFF2-40B4-BE49-F238E27FC236}">
                <a16:creationId xmlns:a16="http://schemas.microsoft.com/office/drawing/2014/main" id="{39DC241F-F542-A473-D687-1141F99F6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1536" b="22392"/>
          <a:stretch>
            <a:fillRect/>
          </a:stretch>
        </p:blipFill>
        <p:spPr>
          <a:xfrm>
            <a:off x="4341014" y="779403"/>
            <a:ext cx="3502152" cy="3497560"/>
          </a:xfrm>
          <a:prstGeom prst="rect">
            <a:avLst/>
          </a:prstGeom>
        </p:spPr>
      </p:pic>
      <p:sp>
        <p:nvSpPr>
          <p:cNvPr id="37" name="Shape 10">
            <a:extLst>
              <a:ext uri="{FF2B5EF4-FFF2-40B4-BE49-F238E27FC236}">
                <a16:creationId xmlns:a16="http://schemas.microsoft.com/office/drawing/2014/main" id="{025BC048-4192-1C7B-9319-D763DF2EA29E}"/>
              </a:ext>
            </a:extLst>
          </p:cNvPr>
          <p:cNvSpPr/>
          <p:nvPr/>
        </p:nvSpPr>
        <p:spPr>
          <a:xfrm>
            <a:off x="4361688" y="782762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96EB3-5188-47E1-F26C-61C8CFB2B8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9">
            <a:extLst>
              <a:ext uri="{FF2B5EF4-FFF2-40B4-BE49-F238E27FC236}">
                <a16:creationId xmlns:a16="http://schemas.microsoft.com/office/drawing/2014/main" id="{28A8BF4E-429B-C5D5-88ED-A841D016F214}"/>
              </a:ext>
            </a:extLst>
          </p:cNvPr>
          <p:cNvSpPr/>
          <p:nvPr/>
        </p:nvSpPr>
        <p:spPr>
          <a:xfrm>
            <a:off x="4215384" y="636458"/>
            <a:ext cx="3758184" cy="5504688"/>
          </a:xfrm>
          <a:prstGeom prst="roundRect">
            <a:avLst>
              <a:gd name="adj" fmla="val 630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5537948F-97CA-D9E5-D45A-8F26BAF7E2D5}"/>
              </a:ext>
            </a:extLst>
          </p:cNvPr>
          <p:cNvSpPr/>
          <p:nvPr/>
        </p:nvSpPr>
        <p:spPr>
          <a:xfrm>
            <a:off x="4791456" y="755330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3AA6765B-80BD-B73E-C0C8-42DD844D970D}"/>
              </a:ext>
            </a:extLst>
          </p:cNvPr>
          <p:cNvSpPr/>
          <p:nvPr/>
        </p:nvSpPr>
        <p:spPr>
          <a:xfrm>
            <a:off x="4791456" y="929066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Närområdet</a:t>
            </a:r>
            <a:endParaRPr lang="en-US" sz="58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5B3ECE1C-F6C7-2A94-FDA4-A27E25A298D0}"/>
              </a:ext>
            </a:extLst>
          </p:cNvPr>
          <p:cNvSpPr/>
          <p:nvPr/>
        </p:nvSpPr>
        <p:spPr>
          <a:xfrm>
            <a:off x="7552944" y="782762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17A4ADAE-F9EA-1EA9-4F52-54A3A9B91868}"/>
              </a:ext>
            </a:extLst>
          </p:cNvPr>
          <p:cNvSpPr/>
          <p:nvPr/>
        </p:nvSpPr>
        <p:spPr>
          <a:xfrm>
            <a:off x="4343400" y="1239962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D57C2B83-D2AA-4075-ED6A-19F265E9D05E}"/>
              </a:ext>
            </a:extLst>
          </p:cNvPr>
          <p:cNvSpPr/>
          <p:nvPr/>
        </p:nvSpPr>
        <p:spPr>
          <a:xfrm>
            <a:off x="6094476" y="1331402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F975E0AE-24D0-D99D-9698-9F5634682B88}"/>
              </a:ext>
            </a:extLst>
          </p:cNvPr>
          <p:cNvSpPr/>
          <p:nvPr/>
        </p:nvSpPr>
        <p:spPr>
          <a:xfrm>
            <a:off x="4434840" y="2748722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1979E06A-B03C-F472-FA0B-807128F775A5}"/>
              </a:ext>
            </a:extLst>
          </p:cNvPr>
          <p:cNvSpPr/>
          <p:nvPr/>
        </p:nvSpPr>
        <p:spPr>
          <a:xfrm>
            <a:off x="4352544" y="4385498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6744349-9D2C-18FA-8C6D-3CB5016A7545}"/>
              </a:ext>
            </a:extLst>
          </p:cNvPr>
          <p:cNvSpPr/>
          <p:nvPr/>
        </p:nvSpPr>
        <p:spPr>
          <a:xfrm>
            <a:off x="4928616" y="4385498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5D66E97B-CF7F-DD2E-9275-468C40C21642}"/>
              </a:ext>
            </a:extLst>
          </p:cNvPr>
          <p:cNvSpPr/>
          <p:nvPr/>
        </p:nvSpPr>
        <p:spPr>
          <a:xfrm>
            <a:off x="5696712" y="4385498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6C33993A-0ED3-C8F9-F210-E87A3C8C7E30}"/>
              </a:ext>
            </a:extLst>
          </p:cNvPr>
          <p:cNvSpPr/>
          <p:nvPr/>
        </p:nvSpPr>
        <p:spPr>
          <a:xfrm>
            <a:off x="7406640" y="4385498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CC58102C-358B-D7D4-478B-7C443E2B368F}"/>
              </a:ext>
            </a:extLst>
          </p:cNvPr>
          <p:cNvSpPr/>
          <p:nvPr/>
        </p:nvSpPr>
        <p:spPr>
          <a:xfrm>
            <a:off x="4361688" y="4650674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467 gilla-markeringar</a:t>
            </a:r>
            <a:endParaRPr lang="en-US" sz="67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48097B6C-841A-6C54-181E-AF58ED6ECDB1}"/>
              </a:ext>
            </a:extLst>
          </p:cNvPr>
          <p:cNvSpPr/>
          <p:nvPr/>
        </p:nvSpPr>
        <p:spPr>
          <a:xfrm>
            <a:off x="4361688" y="4851842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sv-SE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Skolmatsalen kör "</a:t>
            </a:r>
            <a:r>
              <a:rPr lang="sv-SE" sz="680" dirty="0" err="1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mystery</a:t>
            </a:r>
            <a:r>
              <a:rPr lang="sv-SE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sv-SE" sz="680" dirty="0" err="1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meat</a:t>
            </a:r>
            <a:r>
              <a:rPr lang="sv-SE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-vecka" – vad som serveras avslöjas först när tallriken är framme. Vågar du smaka? </a:t>
            </a:r>
            <a:endParaRPr lang="en-US" sz="68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4FCEF353-514A-8D64-EB80-B382F03D2B23}"/>
              </a:ext>
            </a:extLst>
          </p:cNvPr>
          <p:cNvSpPr/>
          <p:nvPr/>
        </p:nvSpPr>
        <p:spPr>
          <a:xfrm>
            <a:off x="4361688" y="530904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39 kommentarer</a:t>
            </a:r>
            <a:endParaRPr lang="en-US" sz="6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023158D-5865-F5B5-1BAB-7D6126311EEF}"/>
              </a:ext>
            </a:extLst>
          </p:cNvPr>
          <p:cNvSpPr/>
          <p:nvPr/>
        </p:nvSpPr>
        <p:spPr>
          <a:xfrm>
            <a:off x="4361688" y="547363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Jag tar med egen mat hela veckan 😂</a:t>
            </a: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6A689DED-3FF6-310C-9779-175648E1EFCD}"/>
              </a:ext>
            </a:extLst>
          </p:cNvPr>
          <p:cNvSpPr/>
          <p:nvPr/>
        </p:nvSpPr>
        <p:spPr>
          <a:xfrm>
            <a:off x="4361688" y="5638226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Varför låter det här ändå lite spännande?</a:t>
            </a: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82BAF151-BE3D-E8DD-D4E9-31425E1056C1}"/>
              </a:ext>
            </a:extLst>
          </p:cNvPr>
          <p:cNvSpPr/>
          <p:nvPr/>
        </p:nvSpPr>
        <p:spPr>
          <a:xfrm>
            <a:off x="4361688" y="5848538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2 tim sedan</a:t>
            </a:r>
            <a:endParaRPr lang="en-US" sz="490" dirty="0"/>
          </a:p>
        </p:txBody>
      </p:sp>
      <p:sp>
        <p:nvSpPr>
          <p:cNvPr id="37" name="Shape 10">
            <a:extLst>
              <a:ext uri="{FF2B5EF4-FFF2-40B4-BE49-F238E27FC236}">
                <a16:creationId xmlns:a16="http://schemas.microsoft.com/office/drawing/2014/main" id="{1344DCF4-9FFC-924B-CA0E-308B00F8E17F}"/>
              </a:ext>
            </a:extLst>
          </p:cNvPr>
          <p:cNvSpPr/>
          <p:nvPr/>
        </p:nvSpPr>
        <p:spPr>
          <a:xfrm>
            <a:off x="4361688" y="782762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8964953-0A03-D561-1E76-8AEAF22FD9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615" b="4592"/>
          <a:stretch>
            <a:fillRect/>
          </a:stretch>
        </p:blipFill>
        <p:spPr>
          <a:xfrm>
            <a:off x="4334256" y="1230818"/>
            <a:ext cx="3511296" cy="302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645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82709-9AFB-723A-AFDD-C82DF59290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9">
            <a:extLst>
              <a:ext uri="{FF2B5EF4-FFF2-40B4-BE49-F238E27FC236}">
                <a16:creationId xmlns:a16="http://schemas.microsoft.com/office/drawing/2014/main" id="{69F134A6-4BC4-BC69-40AE-A65962E78052}"/>
              </a:ext>
            </a:extLst>
          </p:cNvPr>
          <p:cNvSpPr/>
          <p:nvPr/>
        </p:nvSpPr>
        <p:spPr>
          <a:xfrm>
            <a:off x="4215384" y="636458"/>
            <a:ext cx="3758184" cy="5504688"/>
          </a:xfrm>
          <a:prstGeom prst="roundRect">
            <a:avLst>
              <a:gd name="adj" fmla="val 630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F10B4B13-94A8-B175-A33C-7B4EE05C1AD7}"/>
              </a:ext>
            </a:extLst>
          </p:cNvPr>
          <p:cNvSpPr/>
          <p:nvPr/>
        </p:nvSpPr>
        <p:spPr>
          <a:xfrm>
            <a:off x="4791456" y="755330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25A356F7-2258-B030-435D-CAC3E6685A38}"/>
              </a:ext>
            </a:extLst>
          </p:cNvPr>
          <p:cNvSpPr/>
          <p:nvPr/>
        </p:nvSpPr>
        <p:spPr>
          <a:xfrm>
            <a:off x="4791456" y="929066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Närområdet</a:t>
            </a:r>
            <a:endParaRPr lang="en-US" sz="58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CC018A4C-C7F4-D94F-C9C1-C28FE5C73D13}"/>
              </a:ext>
            </a:extLst>
          </p:cNvPr>
          <p:cNvSpPr/>
          <p:nvPr/>
        </p:nvSpPr>
        <p:spPr>
          <a:xfrm>
            <a:off x="7552944" y="782762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7FFE0F8C-7E73-ECB1-324C-67E8E163EBDD}"/>
              </a:ext>
            </a:extLst>
          </p:cNvPr>
          <p:cNvSpPr/>
          <p:nvPr/>
        </p:nvSpPr>
        <p:spPr>
          <a:xfrm>
            <a:off x="4343400" y="1239962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432ABA70-A59A-14FE-8F6C-61F2BD289FEB}"/>
              </a:ext>
            </a:extLst>
          </p:cNvPr>
          <p:cNvSpPr/>
          <p:nvPr/>
        </p:nvSpPr>
        <p:spPr>
          <a:xfrm>
            <a:off x="6094476" y="1331402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00DA0A6E-A00E-B25F-EFA9-9ED16BD49690}"/>
              </a:ext>
            </a:extLst>
          </p:cNvPr>
          <p:cNvSpPr/>
          <p:nvPr/>
        </p:nvSpPr>
        <p:spPr>
          <a:xfrm>
            <a:off x="4434840" y="2748722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88D48B41-7C5B-B98F-3B5C-078EAA6AE981}"/>
              </a:ext>
            </a:extLst>
          </p:cNvPr>
          <p:cNvSpPr/>
          <p:nvPr/>
        </p:nvSpPr>
        <p:spPr>
          <a:xfrm>
            <a:off x="4352544" y="4385498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3BAAF431-3F23-3223-EC98-796362FA4ABB}"/>
              </a:ext>
            </a:extLst>
          </p:cNvPr>
          <p:cNvSpPr/>
          <p:nvPr/>
        </p:nvSpPr>
        <p:spPr>
          <a:xfrm>
            <a:off x="4928616" y="4385498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C3F5E06F-0A07-C125-06E8-FD82AFAEF6C0}"/>
              </a:ext>
            </a:extLst>
          </p:cNvPr>
          <p:cNvSpPr/>
          <p:nvPr/>
        </p:nvSpPr>
        <p:spPr>
          <a:xfrm>
            <a:off x="5696712" y="4385498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26668EA0-BA58-4C5A-2036-DC2F78973409}"/>
              </a:ext>
            </a:extLst>
          </p:cNvPr>
          <p:cNvSpPr/>
          <p:nvPr/>
        </p:nvSpPr>
        <p:spPr>
          <a:xfrm>
            <a:off x="7406640" y="4385498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711E014B-99A0-C33C-4EC7-69B56104C368}"/>
              </a:ext>
            </a:extLst>
          </p:cNvPr>
          <p:cNvSpPr/>
          <p:nvPr/>
        </p:nvSpPr>
        <p:spPr>
          <a:xfrm>
            <a:off x="4361688" y="4650674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236 gilla-markeringar</a:t>
            </a:r>
            <a:endParaRPr lang="en-US" sz="67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F73B6BA-4244-5CE7-D1D0-839C86F73B7E}"/>
              </a:ext>
            </a:extLst>
          </p:cNvPr>
          <p:cNvSpPr/>
          <p:nvPr/>
        </p:nvSpPr>
        <p:spPr>
          <a:xfrm>
            <a:off x="4361688" y="4851842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sv-SE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Nya, hållbara skolbänkar är på plats – tillverkade av återvunna bildäck. Miljösmart, men lukten dröjer sig kvar... 🌍👃 #hållbarskola</a:t>
            </a:r>
          </a:p>
          <a:p>
            <a:pPr marL="0" indent="0">
              <a:buNone/>
            </a:pPr>
            <a:endParaRPr lang="en-US" sz="68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CA6D8DB0-097C-014A-E315-70946864A59D}"/>
              </a:ext>
            </a:extLst>
          </p:cNvPr>
          <p:cNvSpPr/>
          <p:nvPr/>
        </p:nvSpPr>
        <p:spPr>
          <a:xfrm>
            <a:off x="4361688" y="530904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42 kommentarer</a:t>
            </a:r>
            <a:endParaRPr lang="en-US" sz="6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7D57D57D-A24E-2D82-BE14-C82732BE3FEC}"/>
              </a:ext>
            </a:extLst>
          </p:cNvPr>
          <p:cNvSpPr/>
          <p:nvPr/>
        </p:nvSpPr>
        <p:spPr>
          <a:xfrm>
            <a:off x="4361688" y="547363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Miljösmart absolut, men luktar det däck?</a:t>
            </a: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BDD6C1ED-7820-CAD1-ACED-E25DADA0C354}"/>
              </a:ext>
            </a:extLst>
          </p:cNvPr>
          <p:cNvSpPr/>
          <p:nvPr/>
        </p:nvSpPr>
        <p:spPr>
          <a:xfrm>
            <a:off x="4361688" y="5638226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Kan man få sitta någon annanstans?</a:t>
            </a: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D991DACE-BBC7-1660-33F8-BF54DA471F51}"/>
              </a:ext>
            </a:extLst>
          </p:cNvPr>
          <p:cNvSpPr/>
          <p:nvPr/>
        </p:nvSpPr>
        <p:spPr>
          <a:xfrm>
            <a:off x="4361688" y="5848538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2 tim sedan</a:t>
            </a:r>
            <a:endParaRPr lang="en-US" sz="490" dirty="0"/>
          </a:p>
        </p:txBody>
      </p:sp>
      <p:sp>
        <p:nvSpPr>
          <p:cNvPr id="37" name="Shape 10">
            <a:extLst>
              <a:ext uri="{FF2B5EF4-FFF2-40B4-BE49-F238E27FC236}">
                <a16:creationId xmlns:a16="http://schemas.microsoft.com/office/drawing/2014/main" id="{8CCA2974-A3B2-5F99-7A9F-B8319DB4BA70}"/>
              </a:ext>
            </a:extLst>
          </p:cNvPr>
          <p:cNvSpPr/>
          <p:nvPr/>
        </p:nvSpPr>
        <p:spPr>
          <a:xfrm>
            <a:off x="4361688" y="782762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22B19240-C728-6C1D-0063-F1F34147B9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1832" r="14611"/>
          <a:stretch>
            <a:fillRect/>
          </a:stretch>
        </p:blipFill>
        <p:spPr>
          <a:xfrm>
            <a:off x="4343400" y="1243447"/>
            <a:ext cx="3505132" cy="301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671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1A3A-04A8-C37A-A24E-A2321BEA3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9">
            <a:extLst>
              <a:ext uri="{FF2B5EF4-FFF2-40B4-BE49-F238E27FC236}">
                <a16:creationId xmlns:a16="http://schemas.microsoft.com/office/drawing/2014/main" id="{19AD09E6-EF75-C42D-25E8-7E97EC4FAFDA}"/>
              </a:ext>
            </a:extLst>
          </p:cNvPr>
          <p:cNvSpPr/>
          <p:nvPr/>
        </p:nvSpPr>
        <p:spPr>
          <a:xfrm>
            <a:off x="4215384" y="636458"/>
            <a:ext cx="3758184" cy="5504688"/>
          </a:xfrm>
          <a:prstGeom prst="roundRect">
            <a:avLst>
              <a:gd name="adj" fmla="val 630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C7C787FF-6A51-A64A-BF8A-C5447C807575}"/>
              </a:ext>
            </a:extLst>
          </p:cNvPr>
          <p:cNvSpPr/>
          <p:nvPr/>
        </p:nvSpPr>
        <p:spPr>
          <a:xfrm>
            <a:off x="4791456" y="755330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</a:t>
            </a:r>
            <a:endParaRPr lang="en-US" sz="790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A12EABD-9D8C-B52C-7E16-25C77FD84AE6}"/>
              </a:ext>
            </a:extLst>
          </p:cNvPr>
          <p:cNvSpPr/>
          <p:nvPr/>
        </p:nvSpPr>
        <p:spPr>
          <a:xfrm>
            <a:off x="4791456" y="929066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@kronoberg.social · Närområdet</a:t>
            </a:r>
            <a:endParaRPr lang="en-US" sz="580" dirty="0"/>
          </a:p>
        </p:txBody>
      </p:sp>
      <p:sp>
        <p:nvSpPr>
          <p:cNvPr id="16" name="Text 14">
            <a:extLst>
              <a:ext uri="{FF2B5EF4-FFF2-40B4-BE49-F238E27FC236}">
                <a16:creationId xmlns:a16="http://schemas.microsoft.com/office/drawing/2014/main" id="{3E29B1AE-9628-D060-BB66-6348E259F48D}"/>
              </a:ext>
            </a:extLst>
          </p:cNvPr>
          <p:cNvSpPr/>
          <p:nvPr/>
        </p:nvSpPr>
        <p:spPr>
          <a:xfrm>
            <a:off x="7552944" y="782762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FA39CCA0-AC62-439C-0778-1CBB475BD353}"/>
              </a:ext>
            </a:extLst>
          </p:cNvPr>
          <p:cNvSpPr/>
          <p:nvPr/>
        </p:nvSpPr>
        <p:spPr>
          <a:xfrm>
            <a:off x="4343400" y="1239962"/>
            <a:ext cx="3502152" cy="3017520"/>
          </a:xfrm>
          <a:prstGeom prst="rect">
            <a:avLst/>
          </a:prstGeom>
          <a:solidFill>
            <a:srgbClr val="E8EDF3"/>
          </a:solidFill>
          <a:ln w="12700">
            <a:solidFill>
              <a:srgbClr val="CBD5E1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3926E96C-8360-2D5C-36A7-4EE4FD7DFC81}"/>
              </a:ext>
            </a:extLst>
          </p:cNvPr>
          <p:cNvSpPr/>
          <p:nvPr/>
        </p:nvSpPr>
        <p:spPr>
          <a:xfrm>
            <a:off x="6094476" y="1331402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891F614D-BE95-7720-EA4F-DC232A59CB55}"/>
              </a:ext>
            </a:extLst>
          </p:cNvPr>
          <p:cNvSpPr/>
          <p:nvPr/>
        </p:nvSpPr>
        <p:spPr>
          <a:xfrm>
            <a:off x="4434840" y="2748722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51054C78-4226-F6DC-93BB-2F005ED98745}"/>
              </a:ext>
            </a:extLst>
          </p:cNvPr>
          <p:cNvSpPr/>
          <p:nvPr/>
        </p:nvSpPr>
        <p:spPr>
          <a:xfrm>
            <a:off x="4352544" y="4385498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36B0840E-4437-5CA6-7F8E-12CC6EADDA96}"/>
              </a:ext>
            </a:extLst>
          </p:cNvPr>
          <p:cNvSpPr/>
          <p:nvPr/>
        </p:nvSpPr>
        <p:spPr>
          <a:xfrm>
            <a:off x="4928616" y="4385498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D0691758-2E7C-27BD-C96C-F0254C5834DA}"/>
              </a:ext>
            </a:extLst>
          </p:cNvPr>
          <p:cNvSpPr/>
          <p:nvPr/>
        </p:nvSpPr>
        <p:spPr>
          <a:xfrm>
            <a:off x="5696712" y="4385498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BCCE67B2-8D72-D3CA-07F4-45B82F5CAEBB}"/>
              </a:ext>
            </a:extLst>
          </p:cNvPr>
          <p:cNvSpPr/>
          <p:nvPr/>
        </p:nvSpPr>
        <p:spPr>
          <a:xfrm>
            <a:off x="7406640" y="4385498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>
            <a:extLst>
              <a:ext uri="{FF2B5EF4-FFF2-40B4-BE49-F238E27FC236}">
                <a16:creationId xmlns:a16="http://schemas.microsoft.com/office/drawing/2014/main" id="{2399B36F-4C85-C847-C6DA-B0F56060F315}"/>
              </a:ext>
            </a:extLst>
          </p:cNvPr>
          <p:cNvSpPr/>
          <p:nvPr/>
        </p:nvSpPr>
        <p:spPr>
          <a:xfrm>
            <a:off x="4361688" y="4650674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538 gilla-markeringar</a:t>
            </a:r>
            <a:endParaRPr lang="en-US" sz="670" dirty="0"/>
          </a:p>
        </p:txBody>
      </p:sp>
      <p:sp>
        <p:nvSpPr>
          <p:cNvPr id="29" name="Text 27">
            <a:extLst>
              <a:ext uri="{FF2B5EF4-FFF2-40B4-BE49-F238E27FC236}">
                <a16:creationId xmlns:a16="http://schemas.microsoft.com/office/drawing/2014/main" id="{7C9977EC-235A-39CF-B001-C3DD9D2342E9}"/>
              </a:ext>
            </a:extLst>
          </p:cNvPr>
          <p:cNvSpPr/>
          <p:nvPr/>
        </p:nvSpPr>
        <p:spPr>
          <a:xfrm>
            <a:off x="4361688" y="4851842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Kronoberg Social </a:t>
            </a:r>
            <a:r>
              <a:rPr lang="sv-SE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Ny app testas på skolan: låt appen läsa läxorna högt för dig, så slipper du läsa själv. Smart hjälp eller genväg för mycket? 🎧📚 #skolapp</a:t>
            </a:r>
          </a:p>
          <a:p>
            <a:pPr marL="0" indent="0">
              <a:buNone/>
            </a:pPr>
            <a:endParaRPr lang="en-US" sz="680" dirty="0"/>
          </a:p>
        </p:txBody>
      </p:sp>
      <p:sp>
        <p:nvSpPr>
          <p:cNvPr id="30" name="Text 28">
            <a:extLst>
              <a:ext uri="{FF2B5EF4-FFF2-40B4-BE49-F238E27FC236}">
                <a16:creationId xmlns:a16="http://schemas.microsoft.com/office/drawing/2014/main" id="{A25C0720-7D58-F239-ADC8-7100582E32CC}"/>
              </a:ext>
            </a:extLst>
          </p:cNvPr>
          <p:cNvSpPr/>
          <p:nvPr/>
        </p:nvSpPr>
        <p:spPr>
          <a:xfrm>
            <a:off x="4361688" y="530904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45 kommentarer</a:t>
            </a:r>
            <a:endParaRPr lang="en-US" sz="600" dirty="0"/>
          </a:p>
        </p:txBody>
      </p:sp>
      <p:sp>
        <p:nvSpPr>
          <p:cNvPr id="31" name="Text 29">
            <a:extLst>
              <a:ext uri="{FF2B5EF4-FFF2-40B4-BE49-F238E27FC236}">
                <a16:creationId xmlns:a16="http://schemas.microsoft.com/office/drawing/2014/main" id="{66435B88-DABF-65AF-9A2E-53A23D960A4B}"/>
              </a:ext>
            </a:extLst>
          </p:cNvPr>
          <p:cNvSpPr/>
          <p:nvPr/>
        </p:nvSpPr>
        <p:spPr>
          <a:xfrm>
            <a:off x="4361688" y="5473634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Äntligen teknik som fattar grejen.</a:t>
            </a:r>
          </a:p>
        </p:txBody>
      </p:sp>
      <p:sp>
        <p:nvSpPr>
          <p:cNvPr id="32" name="Text 30">
            <a:extLst>
              <a:ext uri="{FF2B5EF4-FFF2-40B4-BE49-F238E27FC236}">
                <a16:creationId xmlns:a16="http://schemas.microsoft.com/office/drawing/2014/main" id="{44712A8C-09D5-9916-68BC-23B62D0D5A68}"/>
              </a:ext>
            </a:extLst>
          </p:cNvPr>
          <p:cNvSpPr/>
          <p:nvPr/>
        </p:nvSpPr>
        <p:spPr>
          <a:xfrm>
            <a:off x="4361688" y="5638226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sv-SE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 lär man sig verkligen då?</a:t>
            </a:r>
          </a:p>
        </p:txBody>
      </p:sp>
      <p:sp>
        <p:nvSpPr>
          <p:cNvPr id="33" name="Text 31">
            <a:extLst>
              <a:ext uri="{FF2B5EF4-FFF2-40B4-BE49-F238E27FC236}">
                <a16:creationId xmlns:a16="http://schemas.microsoft.com/office/drawing/2014/main" id="{DCDC1510-B0C5-9BE1-DEFD-647EF12249A9}"/>
              </a:ext>
            </a:extLst>
          </p:cNvPr>
          <p:cNvSpPr/>
          <p:nvPr/>
        </p:nvSpPr>
        <p:spPr>
          <a:xfrm>
            <a:off x="4361688" y="5848538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för 2 tim sedan</a:t>
            </a:r>
            <a:endParaRPr lang="en-US" sz="490" dirty="0"/>
          </a:p>
        </p:txBody>
      </p:sp>
      <p:sp>
        <p:nvSpPr>
          <p:cNvPr id="37" name="Shape 10">
            <a:extLst>
              <a:ext uri="{FF2B5EF4-FFF2-40B4-BE49-F238E27FC236}">
                <a16:creationId xmlns:a16="http://schemas.microsoft.com/office/drawing/2014/main" id="{ADBD131E-C6CB-F51B-8243-6DB6DF0E681C}"/>
              </a:ext>
            </a:extLst>
          </p:cNvPr>
          <p:cNvSpPr/>
          <p:nvPr/>
        </p:nvSpPr>
        <p:spPr>
          <a:xfrm>
            <a:off x="4361688" y="782762"/>
            <a:ext cx="347472" cy="347472"/>
          </a:xfrm>
          <a:prstGeom prst="ellipse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0800000" scaled="1"/>
            <a:tileRect/>
          </a:gradFill>
          <a:ln w="12700">
            <a:solidFill>
              <a:srgbClr val="E11D48">
                <a:alpha val="0"/>
              </a:srgbClr>
            </a:solidFill>
            <a:prstDash val="solid"/>
          </a:ln>
        </p:spPr>
        <p:txBody>
          <a:bodyPr anchor="ctr"/>
          <a:lstStyle/>
          <a:p>
            <a:pPr algn="ctr"/>
            <a:r>
              <a:rPr lang="sv-SE" sz="1600" b="1" dirty="0">
                <a:solidFill>
                  <a:srgbClr val="FFCC00"/>
                </a:solidFill>
                <a:latin typeface="Bookman Old Style" panose="02050604050505020204" pitchFamily="18" charset="0"/>
              </a:rPr>
              <a:t>K</a:t>
            </a:r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0C565FC0-CF9A-BB4F-FB1C-5FBFA6FA44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86" b="23982"/>
          <a:stretch>
            <a:fillRect/>
          </a:stretch>
        </p:blipFill>
        <p:spPr>
          <a:xfrm>
            <a:off x="4351090" y="1238063"/>
            <a:ext cx="3502152" cy="3060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7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9"/>
          <p:cNvSpPr/>
          <p:nvPr/>
        </p:nvSpPr>
        <p:spPr>
          <a:xfrm>
            <a:off x="4134678" y="621792"/>
            <a:ext cx="3921186" cy="5687568"/>
          </a:xfrm>
          <a:prstGeom prst="roundRect">
            <a:avLst>
              <a:gd name="adj" fmla="val 7310"/>
            </a:avLst>
          </a:prstGeom>
          <a:solidFill>
            <a:srgbClr val="FFFFFF"/>
          </a:solidFill>
          <a:ln w="7620">
            <a:solidFill>
              <a:srgbClr val="E5E7EB"/>
            </a:solidFill>
            <a:prstDash val="solid"/>
          </a:ln>
          <a:effectLst>
            <a:outerShdw blurRad="15240" dist="508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sv-SE"/>
          </a:p>
        </p:txBody>
      </p:sp>
      <p:sp>
        <p:nvSpPr>
          <p:cNvPr id="12" name="Shape 10"/>
          <p:cNvSpPr/>
          <p:nvPr/>
        </p:nvSpPr>
        <p:spPr>
          <a:xfrm>
            <a:off x="4361688" y="795528"/>
            <a:ext cx="347472" cy="347472"/>
          </a:xfrm>
          <a:prstGeom prst="ellipse">
            <a:avLst/>
          </a:prstGeom>
          <a:solidFill>
            <a:srgbClr val="2563EB"/>
          </a:solidFill>
          <a:ln w="12700">
            <a:solidFill>
              <a:srgbClr val="2563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3" name="Text 11"/>
          <p:cNvSpPr/>
          <p:nvPr/>
        </p:nvSpPr>
        <p:spPr>
          <a:xfrm>
            <a:off x="4361688" y="859536"/>
            <a:ext cx="347472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6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XX</a:t>
            </a:r>
            <a:endParaRPr lang="en-US" sz="650" dirty="0"/>
          </a:p>
        </p:txBody>
      </p:sp>
      <p:sp>
        <p:nvSpPr>
          <p:cNvPr id="14" name="Text 12"/>
          <p:cNvSpPr/>
          <p:nvPr/>
        </p:nvSpPr>
        <p:spPr>
          <a:xfrm>
            <a:off x="4791456" y="768096"/>
            <a:ext cx="25328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79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[Kontonamn]</a:t>
            </a:r>
            <a:endParaRPr lang="en-US" sz="790" dirty="0"/>
          </a:p>
        </p:txBody>
      </p:sp>
      <p:sp>
        <p:nvSpPr>
          <p:cNvPr id="15" name="Text 13"/>
          <p:cNvSpPr/>
          <p:nvPr/>
        </p:nvSpPr>
        <p:spPr>
          <a:xfrm>
            <a:off x="4791456" y="941832"/>
            <a:ext cx="266090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@[konto] · [Ort / skola]</a:t>
            </a:r>
            <a:endParaRPr lang="en-US" sz="580" dirty="0"/>
          </a:p>
        </p:txBody>
      </p:sp>
      <p:sp>
        <p:nvSpPr>
          <p:cNvPr id="16" name="Text 14"/>
          <p:cNvSpPr/>
          <p:nvPr/>
        </p:nvSpPr>
        <p:spPr>
          <a:xfrm>
            <a:off x="7552944" y="795528"/>
            <a:ext cx="256032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•••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094476" y="1344168"/>
            <a:ext cx="0" cy="283464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19" name="Shape 17"/>
          <p:cNvSpPr/>
          <p:nvPr/>
        </p:nvSpPr>
        <p:spPr>
          <a:xfrm>
            <a:off x="4434840" y="2761488"/>
            <a:ext cx="3319272" cy="0"/>
          </a:xfrm>
          <a:prstGeom prst="line">
            <a:avLst/>
          </a:prstGeom>
          <a:noFill/>
          <a:ln w="6350">
            <a:solidFill>
              <a:srgbClr val="D8DEE8"/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0" name="Shape 18"/>
          <p:cNvSpPr/>
          <p:nvPr/>
        </p:nvSpPr>
        <p:spPr>
          <a:xfrm>
            <a:off x="4507992" y="1417320"/>
            <a:ext cx="676656" cy="2103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sv-SE"/>
          </a:p>
        </p:txBody>
      </p:sp>
      <p:sp>
        <p:nvSpPr>
          <p:cNvPr id="22" name="Text 20"/>
          <p:cNvSpPr/>
          <p:nvPr/>
        </p:nvSpPr>
        <p:spPr>
          <a:xfrm>
            <a:off x="4663440" y="2578608"/>
            <a:ext cx="2862072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47556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KLISTRA IN FOTO HÄR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4663440" y="2798064"/>
            <a:ext cx="2862072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58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 bilden över ramen eller ta bort ramen först</a:t>
            </a:r>
            <a:endParaRPr lang="en-US" sz="580" dirty="0"/>
          </a:p>
        </p:txBody>
      </p:sp>
      <p:sp>
        <p:nvSpPr>
          <p:cNvPr id="24" name="Text 22"/>
          <p:cNvSpPr/>
          <p:nvPr/>
        </p:nvSpPr>
        <p:spPr>
          <a:xfrm>
            <a:off x="4352544" y="4398264"/>
            <a:ext cx="475488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8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♡ Gilla</a:t>
            </a:r>
            <a:endParaRPr lang="en-US" sz="680" dirty="0"/>
          </a:p>
        </p:txBody>
      </p:sp>
      <p:sp>
        <p:nvSpPr>
          <p:cNvPr id="25" name="Text 23"/>
          <p:cNvSpPr/>
          <p:nvPr/>
        </p:nvSpPr>
        <p:spPr>
          <a:xfrm>
            <a:off x="4928616" y="4398264"/>
            <a:ext cx="685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Kommentera</a:t>
            </a:r>
            <a:endParaRPr lang="en-US" sz="630" dirty="0"/>
          </a:p>
        </p:txBody>
      </p:sp>
      <p:sp>
        <p:nvSpPr>
          <p:cNvPr id="26" name="Text 24"/>
          <p:cNvSpPr/>
          <p:nvPr/>
        </p:nvSpPr>
        <p:spPr>
          <a:xfrm>
            <a:off x="5696712" y="4398264"/>
            <a:ext cx="36576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Dela</a:t>
            </a:r>
            <a:endParaRPr lang="en-US" sz="630" dirty="0"/>
          </a:p>
        </p:txBody>
      </p:sp>
      <p:sp>
        <p:nvSpPr>
          <p:cNvPr id="27" name="Text 25"/>
          <p:cNvSpPr/>
          <p:nvPr/>
        </p:nvSpPr>
        <p:spPr>
          <a:xfrm>
            <a:off x="7406640" y="4398264"/>
            <a:ext cx="42062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r">
              <a:buNone/>
            </a:pPr>
            <a:r>
              <a:rPr lang="en-US" sz="630" dirty="0">
                <a:solidFill>
                  <a:srgbClr val="11182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Spara</a:t>
            </a:r>
            <a:endParaRPr lang="en-US" sz="630" dirty="0"/>
          </a:p>
        </p:txBody>
      </p:sp>
      <p:sp>
        <p:nvSpPr>
          <p:cNvPr id="28" name="Text 26"/>
          <p:cNvSpPr/>
          <p:nvPr/>
        </p:nvSpPr>
        <p:spPr>
          <a:xfrm>
            <a:off x="4361688" y="4663440"/>
            <a:ext cx="3465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7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[antal] gilla-markeringar</a:t>
            </a:r>
            <a:endParaRPr lang="en-US" sz="670" dirty="0"/>
          </a:p>
        </p:txBody>
      </p:sp>
      <p:sp>
        <p:nvSpPr>
          <p:cNvPr id="29" name="Text 27"/>
          <p:cNvSpPr/>
          <p:nvPr/>
        </p:nvSpPr>
        <p:spPr>
          <a:xfrm>
            <a:off x="4361688" y="4864608"/>
            <a:ext cx="3465576" cy="45720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t">
            <a:normAutofit/>
          </a:bodyPr>
          <a:lstStyle/>
          <a:p>
            <a:pPr marL="0" indent="0">
              <a:buNone/>
            </a:pPr>
            <a:r>
              <a:rPr lang="en-US" sz="68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[Kontonamn] </a:t>
            </a:r>
            <a:r>
              <a:rPr lang="en-US" sz="68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[Skriv kort, känsloväckande bildtext här. Byt skolnamn, datum, plats och detaljer så att det känns lokalt.]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4361688" y="5321808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Visa alla [antal] kommentarer</a:t>
            </a:r>
            <a:endParaRPr lang="en-US" sz="600" dirty="0"/>
          </a:p>
        </p:txBody>
      </p:sp>
      <p:sp>
        <p:nvSpPr>
          <p:cNvPr id="31" name="Text 29"/>
          <p:cNvSpPr/>
          <p:nvPr/>
        </p:nvSpPr>
        <p:spPr>
          <a:xfrm>
            <a:off x="4361688" y="5486400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@[konto] [kort spontan reaktion]</a:t>
            </a:r>
            <a:endParaRPr lang="en-US" sz="610" dirty="0"/>
          </a:p>
        </p:txBody>
      </p:sp>
      <p:sp>
        <p:nvSpPr>
          <p:cNvPr id="32" name="Text 30"/>
          <p:cNvSpPr/>
          <p:nvPr/>
        </p:nvSpPr>
        <p:spPr>
          <a:xfrm>
            <a:off x="4361688" y="5650992"/>
            <a:ext cx="3465576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610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@[konto] [fråga eller känsloreaktion]</a:t>
            </a:r>
            <a:endParaRPr lang="en-US" sz="610" dirty="0"/>
          </a:p>
        </p:txBody>
      </p:sp>
      <p:sp>
        <p:nvSpPr>
          <p:cNvPr id="33" name="Text 31"/>
          <p:cNvSpPr/>
          <p:nvPr/>
        </p:nvSpPr>
        <p:spPr>
          <a:xfrm>
            <a:off x="4361688" y="5861304"/>
            <a:ext cx="114300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90" dirty="0">
                <a:solidFill>
                  <a:srgbClr val="9CA3A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[tid] sedan</a:t>
            </a:r>
            <a:endParaRPr lang="en-US" sz="49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6200</TotalTime>
  <Words>973</Words>
  <Application>Microsoft Office PowerPoint</Application>
  <PresentationFormat>Bredbild</PresentationFormat>
  <Paragraphs>177</Paragraphs>
  <Slides>10</Slides>
  <Notes>10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Aptos</vt:lpstr>
      <vt:lpstr>Arial</vt:lpstr>
      <vt:lpstr>Bookman Old Style</vt:lpstr>
      <vt:lpstr>Office Theme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Känslofällan - sociala medier-mallar</dc:title>
  <dc:subject>Redigerbara sociala medier-mallar for Kanslofällan</dc:subject>
  <dc:creator>OpenAI</dc:creator>
  <cp:lastModifiedBy>Kullgren Andreas RUV kompetens o lärande</cp:lastModifiedBy>
  <cp:revision>2</cp:revision>
  <dcterms:created xsi:type="dcterms:W3CDTF">2026-07-02T06:46:37Z</dcterms:created>
  <dcterms:modified xsi:type="dcterms:W3CDTF">2026-08-07T12:34:34Z</dcterms:modified>
</cp:coreProperties>
</file>