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" name="Google Shape;5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f6b570b022_0_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3f6b570b022_0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4" name="Google Shape;154;g3f6b570b022_0_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f6b570b022_0_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g3f6b570b022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7" name="Google Shape;167;g3f6b570b022_0_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f6b570b022_0_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g3f6b570b022_0_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" name="Google Shape;177;g3f6b570b022_0_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6b570b022_0_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g3f6b570b022_0_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1" name="Google Shape;191;g3f6b570b022_0_8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6b570b022_0_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3f6b570b022_0_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1" name="Google Shape;201;g3f6b570b022_0_9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6b570b022_0_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3f6b570b022_0_1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5" name="Google Shape;215;g3f6b570b022_0_1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f6b570b022_0_1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g3f6b570b022_0_1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5" name="Google Shape;225;g3f6b570b022_0_1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6b570b022_0_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g3f6b570b022_0_1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8" name="Google Shape;238;g3f6b570b022_0_1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6b570b022_0_1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g3f6b570b022_0_1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8" name="Google Shape;248;g3f6b570b022_0_1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6b570b022_0_1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g3f6b570b022_0_1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1" name="Google Shape;261;g3f6b570b022_0_1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" name="Google Shape;66;p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73658b2059_0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g373658b2059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1" name="Google Shape;271;g373658b2059_0_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8" name="Google Shape;27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" name="Google Shape;7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" name="Google Shape;8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6b570b022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g3f6b570b022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" name="Google Shape;98;g3f6b570b022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6b570b022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g3f6b570b022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g3f6b570b022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6b570b022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g3f6b570b022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1" name="Google Shape;121;g3f6b570b022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6b570b022_0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g3f6b570b022_0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g3f6b570b022_0_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6b570b022_0_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g3f6b570b022_0_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4" name="Google Shape;144;g3f6b570b022_0_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" type="title">
  <p:cSld name="TITLE"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819151" y="1169988"/>
            <a:ext cx="571227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819151" y="3687763"/>
            <a:ext cx="5711548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700"/>
              <a:buNone/>
              <a:defRPr sz="27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9" name="Google Shape;19;p2"/>
          <p:cNvPicPr preferRelativeResize="0"/>
          <p:nvPr/>
        </p:nvPicPr>
        <p:blipFill rotWithShape="1">
          <a:blip r:embed="rId2">
            <a:alphaModFix/>
          </a:blip>
          <a:srcRect b="0" l="0" r="19364" t="51284"/>
          <a:stretch/>
        </p:blipFill>
        <p:spPr>
          <a:xfrm>
            <a:off x="6246338" y="0"/>
            <a:ext cx="5945662" cy="4331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nehåll &amp; stora siffror">
  <p:cSld name="Innehåll &amp; stora siffror">
    <p:bg>
      <p:bgPr>
        <a:solidFill>
          <a:schemeClr val="lt1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629196" y="1719954"/>
            <a:ext cx="5057230" cy="40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solidFill>
                  <a:schemeClr val="dk1"/>
                </a:solidFill>
              </a:defRPr>
            </a:lvl1pPr>
            <a:lvl2pPr indent="-34925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>
                <a:solidFill>
                  <a:schemeClr val="dk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>
                <a:solidFill>
                  <a:schemeClr val="dk1"/>
                </a:solidFill>
              </a:defRPr>
            </a:lvl3pPr>
            <a:lvl4pPr indent="-32385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solidFill>
                  <a:schemeClr val="dk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type="title"/>
          </p:nvPr>
        </p:nvSpPr>
        <p:spPr>
          <a:xfrm>
            <a:off x="629194" y="230156"/>
            <a:ext cx="505858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None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2" type="body"/>
          </p:nvPr>
        </p:nvSpPr>
        <p:spPr>
          <a:xfrm>
            <a:off x="6181725" y="1395663"/>
            <a:ext cx="5381080" cy="44115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13636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0"/>
              <a:buNone/>
              <a:defRPr sz="2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>
  <p:cSld name="Endast rubrik"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type="title"/>
          </p:nvPr>
        </p:nvSpPr>
        <p:spPr>
          <a:xfrm>
            <a:off x="629194" y="230157"/>
            <a:ext cx="9669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None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>
  <p:cSld name="Tom">
    <p:bg>
      <p:bgPr>
        <a:solidFill>
          <a:schemeClr val="lt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&amp; innehåll">
  <p:cSld name="Rubrik &amp; innehåll"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idx="1" type="body"/>
          </p:nvPr>
        </p:nvSpPr>
        <p:spPr>
          <a:xfrm>
            <a:off x="628650" y="1719263"/>
            <a:ext cx="9670382" cy="4039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629194" y="230157"/>
            <a:ext cx="966980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None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lutningsbild">
  <p:cSld name="Avslutningsbild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30065" y="1427607"/>
            <a:ext cx="3531870" cy="4002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till vänster">
  <p:cSld name="Bild till vänster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>
            <p:ph idx="2" type="pic"/>
          </p:nvPr>
        </p:nvSpPr>
        <p:spPr>
          <a:xfrm>
            <a:off x="0" y="0"/>
            <a:ext cx="6096000" cy="6882063"/>
          </a:xfrm>
          <a:prstGeom prst="rect">
            <a:avLst/>
          </a:prstGeom>
          <a:solidFill>
            <a:srgbClr val="D6CFCB"/>
          </a:solidFill>
          <a:ln>
            <a:noFill/>
          </a:ln>
        </p:spPr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6572796" y="1720800"/>
            <a:ext cx="5057230" cy="40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solidFill>
                  <a:schemeClr val="dk1"/>
                </a:solidFill>
              </a:defRPr>
            </a:lvl1pPr>
            <a:lvl2pPr indent="-34925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>
                <a:solidFill>
                  <a:schemeClr val="dk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>
                <a:solidFill>
                  <a:schemeClr val="dk1"/>
                </a:solidFill>
              </a:defRPr>
            </a:lvl3pPr>
            <a:lvl4pPr indent="-32385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solidFill>
                  <a:schemeClr val="dk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type="title"/>
          </p:nvPr>
        </p:nvSpPr>
        <p:spPr>
          <a:xfrm>
            <a:off x="6572794" y="239181"/>
            <a:ext cx="505858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till höger">
  <p:cSld name="Bild till höger">
    <p:bg>
      <p:bgPr>
        <a:solidFill>
          <a:schemeClr val="l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/>
          <p:nvPr/>
        </p:nvSpPr>
        <p:spPr>
          <a:xfrm>
            <a:off x="9271347" y="445079"/>
            <a:ext cx="2954242" cy="6461772"/>
          </a:xfrm>
          <a:custGeom>
            <a:rect b="b" l="l" r="r" t="t"/>
            <a:pathLst>
              <a:path extrusionOk="0" h="6461772" w="2954242">
                <a:moveTo>
                  <a:pt x="0" y="3907"/>
                </a:moveTo>
                <a:lnTo>
                  <a:pt x="2933071" y="0"/>
                </a:lnTo>
                <a:cubicBezTo>
                  <a:pt x="2941098" y="15774"/>
                  <a:pt x="2955144" y="6430132"/>
                  <a:pt x="2954197" y="6461772"/>
                </a:cubicBezTo>
                <a:cubicBezTo>
                  <a:pt x="2941612" y="6442148"/>
                  <a:pt x="920338" y="6439735"/>
                  <a:pt x="887259" y="6444235"/>
                </a:cubicBezTo>
                <a:cubicBezTo>
                  <a:pt x="252931" y="5747277"/>
                  <a:pt x="118649" y="5330437"/>
                  <a:pt x="0" y="4096298"/>
                </a:cubicBezTo>
                <a:lnTo>
                  <a:pt x="0" y="3907"/>
                </a:lnTo>
                <a:lnTo>
                  <a:pt x="0" y="390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7"/>
          <p:cNvSpPr/>
          <p:nvPr>
            <p:ph idx="2" type="pic"/>
          </p:nvPr>
        </p:nvSpPr>
        <p:spPr>
          <a:xfrm rot="549817">
            <a:off x="6792696" y="790836"/>
            <a:ext cx="4279113" cy="4568015"/>
          </a:xfrm>
          <a:prstGeom prst="round2DiagRect">
            <a:avLst>
              <a:gd fmla="val 43413" name="adj1"/>
              <a:gd fmla="val 0" name="adj2"/>
            </a:avLst>
          </a:prstGeom>
          <a:solidFill>
            <a:schemeClr val="accent4">
              <a:alpha val="83137"/>
            </a:schemeClr>
          </a:solidFill>
          <a:ln>
            <a:noFill/>
          </a:ln>
        </p:spPr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629196" y="1720800"/>
            <a:ext cx="5057230" cy="40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solidFill>
                  <a:schemeClr val="dk1"/>
                </a:solidFill>
              </a:defRPr>
            </a:lvl1pPr>
            <a:lvl2pPr indent="-34925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>
                <a:solidFill>
                  <a:schemeClr val="dk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>
                <a:solidFill>
                  <a:schemeClr val="dk1"/>
                </a:solidFill>
              </a:defRPr>
            </a:lvl3pPr>
            <a:lvl4pPr indent="-32385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solidFill>
                  <a:schemeClr val="dk1"/>
                </a:solidFill>
              </a:defRPr>
            </a:lvl4pPr>
            <a:lvl5pPr indent="-31115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type="title"/>
          </p:nvPr>
        </p:nvSpPr>
        <p:spPr>
          <a:xfrm>
            <a:off x="629194" y="225574"/>
            <a:ext cx="505858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6" name="Google Shape;36;p7"/>
          <p:cNvPicPr preferRelativeResize="0"/>
          <p:nvPr/>
        </p:nvPicPr>
        <p:blipFill rotWithShape="1">
          <a:blip r:embed="rId2">
            <a:alphaModFix/>
          </a:blip>
          <a:srcRect b="13047" l="5094" r="4760" t="11081"/>
          <a:stretch/>
        </p:blipFill>
        <p:spPr>
          <a:xfrm>
            <a:off x="10293701" y="6013437"/>
            <a:ext cx="1718777" cy="53486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7"/>
          <p:cNvSpPr txBox="1"/>
          <p:nvPr/>
        </p:nvSpPr>
        <p:spPr>
          <a:xfrm>
            <a:off x="9328298" y="-1309051"/>
            <a:ext cx="2819400" cy="120032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sv-S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Lägg till en bild i bladet:</a:t>
            </a:r>
            <a:br>
              <a:rPr b="0" i="0" lang="sv-S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sv-S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Klicka på symbolen –välj foto – infoga. </a:t>
            </a:r>
            <a:br>
              <a:rPr b="0" i="0" lang="sv-S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sv-S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Ibland behöver man beskära fotot så att det fyller ut ytan. Ha fotot markerat – klicka på ”bildformat” – beskär – testa med ”anpassa” och ”fyll”.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&amp; 2 spalter">
  <p:cSld name="Rubrik &amp; 2 spalter">
    <p:bg>
      <p:bgPr>
        <a:solidFill>
          <a:schemeClr val="lt1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idx="1" type="body"/>
          </p:nvPr>
        </p:nvSpPr>
        <p:spPr>
          <a:xfrm>
            <a:off x="628651" y="1719263"/>
            <a:ext cx="4649202" cy="4039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type="title"/>
          </p:nvPr>
        </p:nvSpPr>
        <p:spPr>
          <a:xfrm>
            <a:off x="629194" y="230157"/>
            <a:ext cx="9669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None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2" type="body"/>
          </p:nvPr>
        </p:nvSpPr>
        <p:spPr>
          <a:xfrm>
            <a:off x="5633788" y="1719263"/>
            <a:ext cx="4649202" cy="4039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>
  <p:cSld name="Avsnittsrubrik">
    <p:bg>
      <p:bgPr>
        <a:solidFill>
          <a:schemeClr val="lt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type="ctrTitle"/>
          </p:nvPr>
        </p:nvSpPr>
        <p:spPr>
          <a:xfrm>
            <a:off x="819151" y="2140535"/>
            <a:ext cx="571227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" type="subTitle"/>
          </p:nvPr>
        </p:nvSpPr>
        <p:spPr>
          <a:xfrm>
            <a:off x="819151" y="1442076"/>
            <a:ext cx="5711548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700"/>
              <a:buNone/>
              <a:defRPr sz="27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t">
  <p:cSld name="Citat">
    <p:bg>
      <p:bgPr>
        <a:solidFill>
          <a:schemeClr val="lt1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/>
          <p:nvPr/>
        </p:nvSpPr>
        <p:spPr>
          <a:xfrm>
            <a:off x="723900" y="823913"/>
            <a:ext cx="2038350" cy="1652587"/>
          </a:xfrm>
          <a:custGeom>
            <a:rect b="b" l="l" r="r" t="t"/>
            <a:pathLst>
              <a:path extrusionOk="0" h="1041" w="1284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0"/>
          <p:cNvSpPr txBox="1"/>
          <p:nvPr>
            <p:ph type="ctrTitle"/>
          </p:nvPr>
        </p:nvSpPr>
        <p:spPr>
          <a:xfrm>
            <a:off x="2305051" y="1693862"/>
            <a:ext cx="8153400" cy="4113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29194" y="237664"/>
            <a:ext cx="5961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None/>
              <a:defRPr b="0" i="0" sz="3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33528" y="1727424"/>
            <a:ext cx="5980612" cy="401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655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4221" y="6426926"/>
            <a:ext cx="509108" cy="294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47767" y="6065814"/>
            <a:ext cx="1583106" cy="44312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859">
          <p15:clr>
            <a:srgbClr val="F26B43"/>
          </p15:clr>
        </p15:guide>
        <p15:guide id="2" orient="horz" pos="1277">
          <p15:clr>
            <a:srgbClr val="F26B43"/>
          </p15:clr>
        </p15:guide>
        <p15:guide id="3" orient="horz" pos="365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3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25.jpg"/><Relationship Id="rId5" Type="http://schemas.openxmlformats.org/officeDocument/2006/relationships/image" Target="../media/image12.png"/><Relationship Id="rId6" Type="http://schemas.openxmlformats.org/officeDocument/2006/relationships/image" Target="../media/image31.png"/><Relationship Id="rId7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2.png"/><Relationship Id="rId10" Type="http://schemas.openxmlformats.org/officeDocument/2006/relationships/hyperlink" Target="https://motnyahojder.com/makesense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hyperlink" Target="https://digipuls.se/hjarnmotorik-1/" TargetMode="External"/><Relationship Id="rId9" Type="http://schemas.openxmlformats.org/officeDocument/2006/relationships/hyperlink" Target="https://play.regionkronoberg.se/" TargetMode="External"/><Relationship Id="rId5" Type="http://schemas.openxmlformats.org/officeDocument/2006/relationships/hyperlink" Target="https://digipuls.se/hjarnmotorik/" TargetMode="External"/><Relationship Id="rId6" Type="http://schemas.openxmlformats.org/officeDocument/2006/relationships/hyperlink" Target="https://digipuls.se/fina-fingrar/" TargetMode="External"/><Relationship Id="rId7" Type="http://schemas.openxmlformats.org/officeDocument/2006/relationships/hyperlink" Target="https://digipuls.se/original-brain-breaks/" TargetMode="External"/><Relationship Id="rId8" Type="http://schemas.openxmlformats.org/officeDocument/2006/relationships/hyperlink" Target="https://digipuls.se/brain-breaks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40.png"/><Relationship Id="rId5" Type="http://schemas.openxmlformats.org/officeDocument/2006/relationships/image" Target="../media/image36.png"/><Relationship Id="rId6" Type="http://schemas.openxmlformats.org/officeDocument/2006/relationships/image" Target="../media/image39.png"/><Relationship Id="rId7" Type="http://schemas.openxmlformats.org/officeDocument/2006/relationships/image" Target="../media/image14.png"/><Relationship Id="rId8" Type="http://schemas.openxmlformats.org/officeDocument/2006/relationships/image" Target="../media/image44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hyperlink" Target="https://nyhetsvarderaren.se/undervisa-med-nyhetsvarderaren/" TargetMode="External"/><Relationship Id="rId10" Type="http://schemas.openxmlformats.org/officeDocument/2006/relationships/hyperlink" Target="https://digitalalektioner.se/lektionspaket/kallgranskarens-verktygslada/" TargetMode="External"/><Relationship Id="rId13" Type="http://schemas.openxmlformats.org/officeDocument/2006/relationships/hyperlink" Target="https://play.regionkronoberg.se/" TargetMode="External"/><Relationship Id="rId12" Type="http://schemas.openxmlformats.org/officeDocument/2006/relationships/hyperlink" Target="https://kallkritikbyran.se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hyperlink" Target="https://digipuls.se/skicka-rorelsen/" TargetMode="External"/><Relationship Id="rId9" Type="http://schemas.openxmlformats.org/officeDocument/2006/relationships/hyperlink" Target="https://digitalalektioner.se/lektion/granska-bilder/" TargetMode="External"/><Relationship Id="rId15" Type="http://schemas.openxmlformats.org/officeDocument/2006/relationships/image" Target="../media/image15.png"/><Relationship Id="rId14" Type="http://schemas.openxmlformats.org/officeDocument/2006/relationships/hyperlink" Target="https://mpf.se/publikationer/publikationer/2026-02-12-the-tiktok-problem---a-study-on-cognitive-warfare" TargetMode="External"/><Relationship Id="rId5" Type="http://schemas.openxmlformats.org/officeDocument/2006/relationships/hyperlink" Target="https://motnyahojder.com/makesense/" TargetMode="External"/><Relationship Id="rId6" Type="http://schemas.openxmlformats.org/officeDocument/2006/relationships/hyperlink" Target="https://motnyahojder.com/makesense/" TargetMode="External"/><Relationship Id="rId7" Type="http://schemas.openxmlformats.org/officeDocument/2006/relationships/hyperlink" Target="https://motnyahojder.com/makesense/" TargetMode="External"/><Relationship Id="rId8" Type="http://schemas.openxmlformats.org/officeDocument/2006/relationships/hyperlink" Target="https://digitalalektioner.se/lektion/kallgranska-historiska-bilder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18.png"/><Relationship Id="rId7" Type="http://schemas.openxmlformats.org/officeDocument/2006/relationships/image" Target="../media/image43.png"/><Relationship Id="rId8" Type="http://schemas.openxmlformats.org/officeDocument/2006/relationships/image" Target="../media/image4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hyperlink" Target="https://digipuls.se/spegling/" TargetMode="External"/><Relationship Id="rId5" Type="http://schemas.openxmlformats.org/officeDocument/2006/relationships/hyperlink" Target="https://skolplus.se/lessons/179" TargetMode="External"/><Relationship Id="rId6" Type="http://schemas.openxmlformats.org/officeDocument/2006/relationships/hyperlink" Target="https://www.youtube.com/watch?v=E2evC2xTNWg" TargetMode="External"/><Relationship Id="rId7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24.png"/><Relationship Id="rId5" Type="http://schemas.openxmlformats.org/officeDocument/2006/relationships/image" Target="../media/image37.png"/><Relationship Id="rId6" Type="http://schemas.openxmlformats.org/officeDocument/2006/relationships/image" Target="../media/image46.png"/><Relationship Id="rId7" Type="http://schemas.openxmlformats.org/officeDocument/2006/relationships/image" Target="../media/image4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Relationship Id="rId4" Type="http://schemas.openxmlformats.org/officeDocument/2006/relationships/hyperlink" Target="https://digipuls.se/sten-sax-pase-med-hela-kroppen/" TargetMode="External"/><Relationship Id="rId5" Type="http://schemas.openxmlformats.org/officeDocument/2006/relationships/hyperlink" Target="https://play.regionkronoberg.se/" TargetMode="External"/><Relationship Id="rId6" Type="http://schemas.openxmlformats.org/officeDocument/2006/relationships/hyperlink" Target="https://studieteknik.regionkronoberg.se/" TargetMode="External"/><Relationship Id="rId7" Type="http://schemas.openxmlformats.org/officeDocument/2006/relationships/image" Target="../media/image4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Relationship Id="rId4" Type="http://schemas.openxmlformats.org/officeDocument/2006/relationships/image" Target="../media/image30.png"/><Relationship Id="rId5" Type="http://schemas.openxmlformats.org/officeDocument/2006/relationships/image" Target="../media/image38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Relationship Id="rId4" Type="http://schemas.openxmlformats.org/officeDocument/2006/relationships/hyperlink" Target="https://digipuls.se/utmaning-balans-och-fokus/" TargetMode="External"/><Relationship Id="rId5" Type="http://schemas.openxmlformats.org/officeDocument/2006/relationships/hyperlink" Target="https://play.regionkronoberg.se/" TargetMode="External"/><Relationship Id="rId6" Type="http://schemas.openxmlformats.org/officeDocument/2006/relationships/hyperlink" Target="https://motnyahojder.com/makesense/" TargetMode="External"/><Relationship Id="rId7" Type="http://schemas.openxmlformats.org/officeDocument/2006/relationships/image" Target="../media/image3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0" Type="http://schemas.openxmlformats.org/officeDocument/2006/relationships/hyperlink" Target="https://sites.google.com/avmkr.org/programmeramedmicrobits/om-microbits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hyperlink" Target="https://motnyahojder.com/" TargetMode="External"/><Relationship Id="rId9" Type="http://schemas.openxmlformats.org/officeDocument/2006/relationships/hyperlink" Target="https://makecode.microbit.org/#" TargetMode="External"/><Relationship Id="rId5" Type="http://schemas.openxmlformats.org/officeDocument/2006/relationships/hyperlink" Target="https://motnyahojder.com/makesense/" TargetMode="External"/><Relationship Id="rId6" Type="http://schemas.openxmlformats.org/officeDocument/2006/relationships/hyperlink" Target="https://avmedia.kronoberg.se/" TargetMode="External"/><Relationship Id="rId7" Type="http://schemas.openxmlformats.org/officeDocument/2006/relationships/hyperlink" Target="https://avmedia.kronoberg.se/lana-teknik/" TargetMode="External"/><Relationship Id="rId8" Type="http://schemas.openxmlformats.org/officeDocument/2006/relationships/hyperlink" Target="https://play.regionkronoberg.se/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.jpg"/><Relationship Id="rId5" Type="http://schemas.openxmlformats.org/officeDocument/2006/relationships/image" Target="../media/image33.png"/><Relationship Id="rId6" Type="http://schemas.openxmlformats.org/officeDocument/2006/relationships/image" Target="../media/image17.png"/><Relationship Id="rId7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hyperlink" Target="https://digipuls.se/snapclahips/" TargetMode="External"/><Relationship Id="rId5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4.jpg"/><Relationship Id="rId5" Type="http://schemas.openxmlformats.org/officeDocument/2006/relationships/image" Target="../media/image28.jpg"/><Relationship Id="rId6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hyperlink" Target="https://digipuls.se/pulspass-for-hela-veckan/" TargetMode="External"/><Relationship Id="rId5" Type="http://schemas.openxmlformats.org/officeDocument/2006/relationships/image" Target="../media/image2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22.jpg"/><Relationship Id="rId5" Type="http://schemas.openxmlformats.org/officeDocument/2006/relationships/image" Target="../media/image23.jpg"/><Relationship Id="rId6" Type="http://schemas.openxmlformats.org/officeDocument/2006/relationships/image" Target="../media/image2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hyperlink" Target="https://digipuls.se/got-you/" TargetMode="External"/><Relationship Id="rId5" Type="http://schemas.openxmlformats.org/officeDocument/2006/relationships/hyperlink" Target="https://bokning.skolmedia.se/kronoberg" TargetMode="External"/><Relationship Id="rId6" Type="http://schemas.openxmlformats.org/officeDocument/2006/relationships/hyperlink" Target="https://makecode.microbit.org/" TargetMode="External"/><Relationship Id="rId7" Type="http://schemas.openxmlformats.org/officeDocument/2006/relationships/hyperlink" Target="https://play.regionkronoberg.se/" TargetMode="External"/><Relationship Id="rId8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819150" y="4686445"/>
            <a:ext cx="9458705" cy="604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b="1" lang="sv-SE" sz="2000"/>
              <a:t>MAKE SENSE </a:t>
            </a:r>
            <a:r>
              <a:rPr b="1" lang="sv-SE" sz="2000"/>
              <a:t>- LÄRARPRESENTATION</a:t>
            </a:r>
            <a:endParaRPr/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9150" y="1236575"/>
            <a:ext cx="7289831" cy="301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 title="brain retro frilagd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02975" y="1652550"/>
            <a:ext cx="4047324" cy="404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2"/>
          <p:cNvSpPr txBox="1"/>
          <p:nvPr>
            <p:ph idx="1" type="body"/>
          </p:nvPr>
        </p:nvSpPr>
        <p:spPr>
          <a:xfrm>
            <a:off x="5157025" y="15147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829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JAG HAR EN GUMMIHAND  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HJÄRNAN FYLLER I	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ILLUSIONER		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PLANTERADE MINNEN		</a:t>
            </a:r>
            <a:r>
              <a:rPr lang="sv-SE" sz="2082"/>
              <a:t> 		</a:t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59" name="Google Shape;159;p22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4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Lura din hjärna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160" name="Google Shape;160;p22" title="IMG_971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4713" y="280975"/>
            <a:ext cx="2130175" cy="2840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 title="ritning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8888" y="4720625"/>
            <a:ext cx="2901825" cy="179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 title="Ögonvittne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93925" y="3504325"/>
            <a:ext cx="3547726" cy="2365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2" title="Bläckfisköga människoöga fix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4544" y="3121225"/>
            <a:ext cx="3490514" cy="148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" name="Google Shape;17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3"/>
          <p:cNvSpPr txBox="1"/>
          <p:nvPr>
            <p:ph idx="1" type="body"/>
          </p:nvPr>
        </p:nvSpPr>
        <p:spPr>
          <a:xfrm>
            <a:off x="5157025" y="1514775"/>
            <a:ext cx="6279000" cy="59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58775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50"/>
              <a:buChar char="•"/>
            </a:pPr>
            <a:r>
              <a:rPr lang="sv-SE" sz="2050"/>
              <a:t>Träna din hjärna:</a:t>
            </a:r>
            <a:br>
              <a:rPr lang="sv-SE" sz="2050"/>
            </a:br>
            <a:r>
              <a:rPr lang="sv-SE" sz="2050"/>
              <a:t>HJÄRNMOTORIK!</a:t>
            </a:r>
            <a:br>
              <a:rPr lang="sv-SE" sz="2050"/>
            </a:br>
            <a:r>
              <a:rPr lang="sv-SE" sz="2050" u="sng">
                <a:solidFill>
                  <a:schemeClr val="hlink"/>
                </a:solidFill>
                <a:hlinkClick r:id="rId4"/>
              </a:rPr>
              <a:t>Hjärnmotorik 1 – DigiPuls</a:t>
            </a:r>
            <a:r>
              <a:rPr lang="sv-SE" sz="2050"/>
              <a:t> </a:t>
            </a:r>
            <a:br>
              <a:rPr lang="sv-SE" sz="2050"/>
            </a:br>
            <a:r>
              <a:rPr lang="sv-SE" sz="2050" u="sng">
                <a:solidFill>
                  <a:schemeClr val="hlink"/>
                </a:solidFill>
                <a:hlinkClick r:id="rId5"/>
              </a:rPr>
              <a:t>Hjärnmotorik 2 – DigiPuls</a:t>
            </a:r>
            <a:r>
              <a:rPr lang="sv-SE" sz="2050"/>
              <a:t> </a:t>
            </a:r>
            <a:br>
              <a:rPr lang="sv-SE" sz="2050"/>
            </a:br>
            <a:r>
              <a:rPr lang="sv-SE" sz="2050" u="sng">
                <a:solidFill>
                  <a:schemeClr val="hlink"/>
                </a:solidFill>
                <a:hlinkClick r:id="rId6"/>
              </a:rPr>
              <a:t>Hjärnmotorik 3 -Fina fingrar – DigiPuls</a:t>
            </a:r>
            <a:r>
              <a:rPr lang="sv-SE" sz="2050"/>
              <a:t> </a:t>
            </a:r>
            <a:br>
              <a:rPr lang="sv-SE" sz="2050"/>
            </a:br>
            <a:r>
              <a:rPr lang="sv-SE" sz="2050" u="sng">
                <a:solidFill>
                  <a:schemeClr val="hlink"/>
                </a:solidFill>
                <a:hlinkClick r:id="rId7"/>
              </a:rPr>
              <a:t>Hjärnmotorik 4 – DigiPuls</a:t>
            </a:r>
            <a:r>
              <a:rPr lang="sv-SE" sz="2050"/>
              <a:t> </a:t>
            </a:r>
            <a:br>
              <a:rPr lang="sv-SE" sz="2050"/>
            </a:br>
            <a:r>
              <a:rPr lang="sv-SE" sz="2050" u="sng">
                <a:solidFill>
                  <a:schemeClr val="hlink"/>
                </a:solidFill>
                <a:hlinkClick r:id="rId8"/>
              </a:rPr>
              <a:t>Hjärnmotorik 5 – DigiPuls</a:t>
            </a:r>
            <a:r>
              <a:rPr lang="sv-SE" sz="2050"/>
              <a:t> </a:t>
            </a:r>
            <a:endParaRPr sz="2050"/>
          </a:p>
          <a:p>
            <a:pPr indent="-3587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50"/>
              <a:buChar char="•"/>
            </a:pPr>
            <a:r>
              <a:rPr lang="sv-SE" sz="2050"/>
              <a:t>Film: Jag har en gummihand!</a:t>
            </a:r>
            <a:br>
              <a:rPr lang="sv-SE" sz="2050"/>
            </a:br>
            <a:r>
              <a:rPr lang="sv-SE" sz="2050" u="sng">
                <a:solidFill>
                  <a:schemeClr val="hlink"/>
                </a:solidFill>
                <a:hlinkClick r:id="rId9"/>
              </a:rPr>
              <a:t>KronobergPlay</a:t>
            </a:r>
            <a:r>
              <a:rPr lang="sv-SE" sz="2050"/>
              <a:t> </a:t>
            </a:r>
            <a:endParaRPr sz="2050"/>
          </a:p>
          <a:p>
            <a:pPr indent="-3651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50"/>
              <a:buChar char="•"/>
            </a:pPr>
            <a:r>
              <a:rPr lang="sv-SE" sz="2050"/>
              <a:t>Del 4: PLANTERADE MINNEN, Övning 2 “Missinformatiosneffekten”:</a:t>
            </a:r>
            <a:br>
              <a:rPr lang="sv-SE" sz="2050"/>
            </a:br>
            <a:r>
              <a:rPr lang="sv-SE" sz="2050"/>
              <a:t>Filmklipp: </a:t>
            </a:r>
            <a:r>
              <a:rPr lang="sv-SE" sz="2050" u="sng">
                <a:solidFill>
                  <a:schemeClr val="hlink"/>
                </a:solidFill>
                <a:hlinkClick r:id="rId10"/>
              </a:rPr>
              <a:t>Make Sense - Mot nya höjder</a:t>
            </a:r>
            <a:r>
              <a:rPr lang="sv-SE" sz="2150"/>
              <a:t> </a:t>
            </a:r>
            <a:br>
              <a:rPr lang="sv-SE" sz="2150"/>
            </a:br>
            <a:endParaRPr sz="215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72" name="Google Shape;172;p23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4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Länkar och resurser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173" name="Google Shape;173;p23" title="siluett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0" y="1363675"/>
            <a:ext cx="4842751" cy="322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4"/>
          <p:cNvSpPr txBox="1"/>
          <p:nvPr>
            <p:ph idx="1" type="body"/>
          </p:nvPr>
        </p:nvSpPr>
        <p:spPr>
          <a:xfrm>
            <a:off x="5157025" y="15147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829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KÄNSLOFÄLLAN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SKAPA PÅVERKAN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DETEKTIVLÄGET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AVSLÖJA BLUFFEN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BESEGRA ALGORITMEN		</a:t>
            </a:r>
            <a:r>
              <a:rPr lang="sv-SE" sz="2082"/>
              <a:t>	</a:t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82" name="Google Shape;182;p24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5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Kriget mot din hjärna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183" name="Google Shape;183;p24" title="emojis_transparen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450" y="-268175"/>
            <a:ext cx="4086702" cy="272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4" title="grupperna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6442" y="1141438"/>
            <a:ext cx="4086715" cy="272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4" title="detektiv bild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84750" y="3627553"/>
            <a:ext cx="3347199" cy="2817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4" title="mobil.png"/>
          <p:cNvPicPr preferRelativeResize="0"/>
          <p:nvPr/>
        </p:nvPicPr>
        <p:blipFill rotWithShape="1">
          <a:blip r:embed="rId7">
            <a:alphaModFix/>
          </a:blip>
          <a:srcRect b="2345" l="19446" r="22333" t="1566"/>
          <a:stretch/>
        </p:blipFill>
        <p:spPr>
          <a:xfrm>
            <a:off x="9197098" y="2889750"/>
            <a:ext cx="2560351" cy="281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4" title="Brainrot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196573" y="3429000"/>
            <a:ext cx="5245448" cy="3495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5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5"/>
          <p:cNvSpPr txBox="1"/>
          <p:nvPr>
            <p:ph idx="1" type="body"/>
          </p:nvPr>
        </p:nvSpPr>
        <p:spPr>
          <a:xfrm>
            <a:off x="5157025" y="1294975"/>
            <a:ext cx="6279000" cy="65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-322421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v-SE" sz="3111"/>
              <a:t>Träna din hjärna: SKICKA </a:t>
            </a:r>
            <a:r>
              <a:rPr lang="sv-SE" sz="3111"/>
              <a:t>RÖRELSEN</a:t>
            </a:r>
            <a:r>
              <a:rPr lang="sv-SE" sz="3111"/>
              <a:t> VIDARE! </a:t>
            </a:r>
            <a:br>
              <a:rPr lang="sv-SE" sz="3111"/>
            </a:br>
            <a:r>
              <a:rPr lang="sv-SE" sz="3111" u="sng">
                <a:solidFill>
                  <a:schemeClr val="hlink"/>
                </a:solidFill>
                <a:hlinkClick r:id="rId4"/>
              </a:rPr>
              <a:t>Skicka rörelsen – DigiPuls</a:t>
            </a:r>
            <a:r>
              <a:rPr lang="sv-SE" sz="3111"/>
              <a:t> </a:t>
            </a:r>
            <a:endParaRPr sz="3111"/>
          </a:p>
          <a:p>
            <a:pPr indent="-32242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3111"/>
              <a:t>DEL 1: KÄNSLOFÄLLAN: Exempelbilder som går att redigera:</a:t>
            </a:r>
            <a:br>
              <a:rPr lang="sv-SE" sz="3111"/>
            </a:br>
            <a:r>
              <a:rPr lang="sv-SE" sz="3111" u="sng">
                <a:solidFill>
                  <a:schemeClr val="hlink"/>
                </a:solidFill>
                <a:hlinkClick r:id="rId5"/>
              </a:rPr>
              <a:t>Make Sense - Mot nya höjder</a:t>
            </a:r>
            <a:r>
              <a:rPr lang="sv-SE" sz="3111"/>
              <a:t> </a:t>
            </a:r>
            <a:endParaRPr sz="3111"/>
          </a:p>
          <a:p>
            <a:pPr indent="-32242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3111"/>
              <a:t>DEL 2: SKAPA PÅVERKAN: Enklare uppgift kring Fake news:</a:t>
            </a:r>
            <a:br>
              <a:rPr lang="sv-SE" sz="3111"/>
            </a:br>
            <a:r>
              <a:rPr lang="sv-SE" sz="3111" u="sng">
                <a:solidFill>
                  <a:schemeClr val="hlink"/>
                </a:solidFill>
                <a:hlinkClick r:id="rId6"/>
              </a:rPr>
              <a:t>Make Sense - Mot nya höjder</a:t>
            </a:r>
            <a:r>
              <a:rPr lang="sv-SE" sz="3111"/>
              <a:t> </a:t>
            </a:r>
            <a:endParaRPr sz="3111"/>
          </a:p>
          <a:p>
            <a:pPr indent="-32242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3111"/>
              <a:t>DEL 3: DETEKTIVLÄGET: Bra exempel på material att granska:</a:t>
            </a:r>
            <a:br>
              <a:rPr lang="sv-SE" sz="3111"/>
            </a:br>
            <a:r>
              <a:rPr lang="sv-SE" sz="3111" u="sng">
                <a:solidFill>
                  <a:schemeClr val="hlink"/>
                </a:solidFill>
                <a:hlinkClick r:id="rId7"/>
              </a:rPr>
              <a:t>Make Sense - Mot nya höjder</a:t>
            </a:r>
            <a:r>
              <a:rPr lang="sv-SE" sz="3111"/>
              <a:t> </a:t>
            </a:r>
            <a:endParaRPr sz="3111"/>
          </a:p>
          <a:p>
            <a:pPr indent="-32242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3111"/>
              <a:t>INTERNETSTIFTELSEN - Verktyg för källgranskning:</a:t>
            </a:r>
            <a:br>
              <a:rPr lang="sv-SE" sz="3111"/>
            </a:br>
            <a:r>
              <a:rPr lang="sv-SE" sz="3111"/>
              <a:t>åk 4-6: </a:t>
            </a:r>
            <a:r>
              <a:rPr lang="sv-SE" sz="3111" u="sng">
                <a:solidFill>
                  <a:schemeClr val="hlink"/>
                </a:solidFill>
                <a:hlinkClick r:id="rId8"/>
              </a:rPr>
              <a:t>Källgranska historiska bilder | Digitala lektioner</a:t>
            </a:r>
            <a:br>
              <a:rPr lang="sv-SE" sz="3111"/>
            </a:br>
            <a:r>
              <a:rPr lang="sv-SE" sz="3111"/>
              <a:t>åk 7-9: </a:t>
            </a:r>
            <a:r>
              <a:rPr lang="sv-SE" sz="3111" u="sng">
                <a:solidFill>
                  <a:schemeClr val="hlink"/>
                </a:solidFill>
                <a:hlinkClick r:id="rId9"/>
              </a:rPr>
              <a:t>Granska bilder | Digitala lektioner</a:t>
            </a:r>
            <a:r>
              <a:rPr lang="sv-SE" sz="3111"/>
              <a:t> </a:t>
            </a:r>
            <a:br>
              <a:rPr lang="sv-SE" sz="3111"/>
            </a:br>
            <a:r>
              <a:rPr lang="sv-SE" sz="3111" u="sng">
                <a:solidFill>
                  <a:schemeClr val="hlink"/>
                </a:solidFill>
                <a:hlinkClick r:id="rId10"/>
              </a:rPr>
              <a:t>Källgranskarens verktygslåda arkiv | Digitala lektioner</a:t>
            </a:r>
            <a:r>
              <a:rPr lang="sv-SE" sz="3111"/>
              <a:t> </a:t>
            </a:r>
            <a:endParaRPr sz="3111"/>
          </a:p>
          <a:p>
            <a:pPr indent="-32242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3111"/>
              <a:t>NYHETSVÄRDERAREN:</a:t>
            </a:r>
            <a:br>
              <a:rPr lang="sv-SE" sz="3111"/>
            </a:br>
            <a:r>
              <a:rPr lang="sv-SE" sz="3111" u="sng">
                <a:solidFill>
                  <a:schemeClr val="hlink"/>
                </a:solidFill>
                <a:hlinkClick r:id="rId11"/>
              </a:rPr>
              <a:t>Undervisa med Nyhetsvärderaren – Nyhetsvärderaren</a:t>
            </a:r>
            <a:endParaRPr sz="3111"/>
          </a:p>
          <a:p>
            <a:pPr indent="-32242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3111"/>
              <a:t>KÄLLKRITIKBYRÅN:</a:t>
            </a:r>
            <a:br>
              <a:rPr lang="sv-SE" sz="3111"/>
            </a:br>
            <a:r>
              <a:rPr lang="sv-SE" sz="3111" u="sng">
                <a:solidFill>
                  <a:schemeClr val="hlink"/>
                </a:solidFill>
                <a:hlinkClick r:id="rId12"/>
              </a:rPr>
              <a:t>Kallkritikbyran</a:t>
            </a:r>
            <a:r>
              <a:rPr lang="sv-SE" sz="3111"/>
              <a:t> </a:t>
            </a:r>
            <a:endParaRPr sz="3111"/>
          </a:p>
          <a:p>
            <a:pPr indent="-32242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3111"/>
              <a:t>DEL 5: BESEGRA ALG</a:t>
            </a:r>
            <a:r>
              <a:rPr lang="sv-SE" sz="3111"/>
              <a:t>ORITMEN - </a:t>
            </a:r>
            <a:r>
              <a:rPr lang="sv-SE" sz="3111"/>
              <a:t>Film: </a:t>
            </a:r>
            <a:br>
              <a:rPr lang="sv-SE" sz="3111"/>
            </a:br>
            <a:r>
              <a:rPr lang="sv-SE" sz="3111"/>
              <a:t>Sociala medier</a:t>
            </a:r>
            <a:br>
              <a:rPr lang="sv-SE" sz="3111"/>
            </a:br>
            <a:r>
              <a:rPr lang="sv-SE" sz="3111"/>
              <a:t>Dopamin - TikTok</a:t>
            </a:r>
            <a:br>
              <a:rPr lang="sv-SE" sz="3111"/>
            </a:br>
            <a:r>
              <a:rPr lang="sv-SE" sz="3111"/>
              <a:t>Dopamin - Snapchat</a:t>
            </a:r>
            <a:br>
              <a:rPr lang="sv-SE" sz="3111"/>
            </a:br>
            <a:r>
              <a:rPr lang="sv-SE" sz="3111" u="sng">
                <a:solidFill>
                  <a:schemeClr val="hlink"/>
                </a:solidFill>
                <a:hlinkClick r:id="rId13"/>
              </a:rPr>
              <a:t>KronobergPlay</a:t>
            </a:r>
            <a:r>
              <a:rPr lang="sv-SE" sz="3111"/>
              <a:t> </a:t>
            </a:r>
            <a:endParaRPr sz="3111"/>
          </a:p>
          <a:p>
            <a:pPr indent="-32242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3111"/>
              <a:t>THE TIKTOK PROBLEM:</a:t>
            </a:r>
            <a:br>
              <a:rPr lang="sv-SE" sz="3111"/>
            </a:br>
            <a:r>
              <a:rPr lang="sv-SE" sz="3111" u="sng">
                <a:solidFill>
                  <a:schemeClr val="hlink"/>
                </a:solidFill>
                <a:hlinkClick r:id="rId14"/>
              </a:rPr>
              <a:t>The Tiktok Problem </a:t>
            </a:r>
            <a:r>
              <a:rPr lang="sv-SE" sz="3111"/>
              <a:t> </a:t>
            </a:r>
            <a:endParaRPr sz="3111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96" name="Google Shape;196;p25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5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Länkar och resurser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197" name="Google Shape;197;p25" title="tiktok hand.png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84516" y="100"/>
            <a:ext cx="4574232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6"/>
          <p:cNvSpPr txBox="1"/>
          <p:nvPr>
            <p:ph idx="1" type="body"/>
          </p:nvPr>
        </p:nvSpPr>
        <p:spPr>
          <a:xfrm>
            <a:off x="5157025" y="15147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829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VAD STJÄL DITT FOKUS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STRESS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DEN KREATIVA HJÄRNAN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MOTIVERANDE BREVET		</a:t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206" name="Google Shape;206;p26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6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Hacka din hjärna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207" name="Google Shape;207;p26" title="skrivbord stök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275" y="326100"/>
            <a:ext cx="4211850" cy="280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6" title="brain collage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3125" y="4786825"/>
            <a:ext cx="2698375" cy="173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6" title="Adrenaline_molecule_ball_from_xta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350" y="2789138"/>
            <a:ext cx="4092877" cy="268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6" title="sämsta iden NY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71125" y="2853000"/>
            <a:ext cx="4849125" cy="323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6" title="brevet kollage2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737900" y="3513100"/>
            <a:ext cx="3349350" cy="2232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7"/>
          <p:cNvSpPr txBox="1"/>
          <p:nvPr>
            <p:ph idx="1" type="body"/>
          </p:nvPr>
        </p:nvSpPr>
        <p:spPr>
          <a:xfrm>
            <a:off x="5157025" y="15147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58775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50"/>
              <a:buChar char="•"/>
            </a:pPr>
            <a:r>
              <a:rPr lang="sv-SE" sz="2050"/>
              <a:t>Träna din hjärna:</a:t>
            </a:r>
            <a:br>
              <a:rPr lang="sv-SE" sz="2050"/>
            </a:br>
            <a:r>
              <a:rPr lang="sv-SE" sz="2050"/>
              <a:t>TRÄNA SAMARBETE, FOKUS OCH HJÄRNANS SPEGELSYSTEM!</a:t>
            </a:r>
            <a:br>
              <a:rPr lang="sv-SE" sz="2050"/>
            </a:br>
            <a:r>
              <a:rPr lang="sv-SE" sz="2050" u="sng">
                <a:solidFill>
                  <a:schemeClr val="hlink"/>
                </a:solidFill>
                <a:hlinkClick r:id="rId4"/>
              </a:rPr>
              <a:t>Spegling – DigiPuls</a:t>
            </a:r>
            <a:r>
              <a:rPr lang="sv-SE" sz="2050"/>
              <a:t> </a:t>
            </a:r>
            <a:endParaRPr sz="2050"/>
          </a:p>
          <a:p>
            <a:pPr indent="-3587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50"/>
              <a:buChar char="•"/>
            </a:pPr>
            <a:r>
              <a:rPr lang="sv-SE" sz="2050"/>
              <a:t>SKOLPLUS Skrivövningar - För slumpning:</a:t>
            </a:r>
            <a:br>
              <a:rPr lang="sv-SE" sz="2050"/>
            </a:br>
            <a:r>
              <a:rPr lang="sv-SE" sz="2050" u="sng">
                <a:solidFill>
                  <a:schemeClr val="hlink"/>
                </a:solidFill>
                <a:hlinkClick r:id="rId5"/>
              </a:rPr>
              <a:t>Skrivövningar</a:t>
            </a:r>
            <a:r>
              <a:rPr lang="sv-SE" sz="2050"/>
              <a:t> </a:t>
            </a:r>
            <a:endParaRPr sz="2050"/>
          </a:p>
          <a:p>
            <a:pPr indent="-3587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50"/>
              <a:buChar char="•"/>
            </a:pPr>
            <a:r>
              <a:rPr lang="sv-SE" sz="2050"/>
              <a:t>Simone Giertz “shitty robots”:</a:t>
            </a:r>
            <a:br>
              <a:rPr lang="sv-SE" sz="2050"/>
            </a:br>
            <a:r>
              <a:rPr lang="sv-SE" sz="2050" u="sng">
                <a:solidFill>
                  <a:schemeClr val="hlink"/>
                </a:solidFill>
                <a:hlinkClick r:id="rId6"/>
              </a:rPr>
              <a:t>The Breakfast Machine</a:t>
            </a:r>
            <a:r>
              <a:rPr lang="sv-SE" sz="2050"/>
              <a:t> </a:t>
            </a:r>
            <a:endParaRPr sz="205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220" name="Google Shape;220;p27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6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Länkar och resurser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221" name="Google Shape;221;p27" title="hacka hjärnan 4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0797" y="767650"/>
            <a:ext cx="3458025" cy="515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8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8" name="Google Shape;22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8"/>
          <p:cNvSpPr txBox="1"/>
          <p:nvPr>
            <p:ph idx="1" type="body"/>
          </p:nvPr>
        </p:nvSpPr>
        <p:spPr>
          <a:xfrm>
            <a:off x="5157025" y="15147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829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HJÄRNANS ARBETSYTA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LÄR DIG FÖR LIVET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MINNETS SUPERKRAFT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KOPPLA OCH FÖRSTÅ	</a:t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230" name="Google Shape;230;p28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7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Minneslabbet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231" name="Google Shape;231;p28" title="hjärna skrivbord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362" y="0"/>
            <a:ext cx="3797673" cy="303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8" title="minne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32900" y="3429005"/>
            <a:ext cx="3659600" cy="243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8" title="plugga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59099" y="3746999"/>
            <a:ext cx="4073801" cy="271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8" title="REM bebis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2261" y="3747000"/>
            <a:ext cx="3251679" cy="2690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1" name="Google Shape;24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9"/>
          <p:cNvSpPr txBox="1"/>
          <p:nvPr>
            <p:ph idx="1" type="body"/>
          </p:nvPr>
        </p:nvSpPr>
        <p:spPr>
          <a:xfrm>
            <a:off x="5003775" y="13636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6075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v-SE" sz="2000"/>
              <a:t>Träna din hjärna: </a:t>
            </a:r>
            <a:br>
              <a:rPr lang="sv-SE" sz="2000"/>
            </a:br>
            <a:r>
              <a:rPr lang="sv-SE" sz="2000"/>
              <a:t>STEN - SAX - PÅSE! </a:t>
            </a:r>
            <a:br>
              <a:rPr lang="sv-SE" sz="2000"/>
            </a:br>
            <a:r>
              <a:rPr lang="sv-SE" sz="2000" u="sng">
                <a:solidFill>
                  <a:schemeClr val="hlink"/>
                </a:solidFill>
                <a:hlinkClick r:id="rId4"/>
              </a:rPr>
              <a:t>Sten – sax – påse med hela kroppen – DigiPuls</a:t>
            </a:r>
            <a:r>
              <a:rPr lang="sv-SE" sz="2000"/>
              <a:t> </a:t>
            </a:r>
            <a:endParaRPr sz="2000"/>
          </a:p>
          <a:p>
            <a:pPr indent="-3460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2000"/>
              <a:t>Film: DIGITAL KVART: Studieteknik i klassrummet:</a:t>
            </a:r>
            <a:br>
              <a:rPr lang="sv-SE" sz="2000"/>
            </a:br>
            <a:r>
              <a:rPr lang="sv-SE" sz="2000" u="sng">
                <a:solidFill>
                  <a:schemeClr val="hlink"/>
                </a:solidFill>
                <a:hlinkClick r:id="rId5"/>
              </a:rPr>
              <a:t>KronobergPlay</a:t>
            </a:r>
            <a:r>
              <a:rPr lang="sv-SE" sz="2000"/>
              <a:t> </a:t>
            </a:r>
            <a:endParaRPr sz="2000"/>
          </a:p>
          <a:p>
            <a:pPr indent="-3460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2000"/>
              <a:t>DIGITAL STUDIETEKNIK - Stöd och verktyg för att undervisa i digital studieteknik:</a:t>
            </a:r>
            <a:br>
              <a:rPr lang="sv-SE" sz="2000"/>
            </a:br>
            <a:r>
              <a:rPr lang="sv-SE" sz="2000" u="sng">
                <a:solidFill>
                  <a:schemeClr val="hlink"/>
                </a:solidFill>
                <a:hlinkClick r:id="rId6"/>
              </a:rPr>
              <a:t>Digital studieteknik Kronoberg</a:t>
            </a:r>
            <a:r>
              <a:rPr lang="sv-SE" sz="2000"/>
              <a:t> 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243" name="Google Shape;243;p29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7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Länkar och resurser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244" name="Google Shape;244;p29" title="bläckfisk fixad Tove 2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0425" y="753500"/>
            <a:ext cx="3558751" cy="475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0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0"/>
          <p:cNvSpPr txBox="1"/>
          <p:nvPr>
            <p:ph idx="1" type="body"/>
          </p:nvPr>
        </p:nvSpPr>
        <p:spPr>
          <a:xfrm>
            <a:off x="5157025" y="15147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829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Escape room</a:t>
            </a:r>
            <a:r>
              <a:rPr lang="sv-SE" sz="2082"/>
              <a:t>		</a:t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253" name="Google Shape;253;p30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8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Zombielabbet Escaply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254" name="Google Shape;254;p30" title="omsla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8017" y="1193975"/>
            <a:ext cx="2874374" cy="406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0" title="spelplane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89275" y="2027250"/>
            <a:ext cx="4211000" cy="35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0" title="stämpe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28087" y="1193975"/>
            <a:ext cx="1876399" cy="187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0" title="termomete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28075" y="3654601"/>
            <a:ext cx="2100949" cy="3152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1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1"/>
          <p:cNvSpPr txBox="1"/>
          <p:nvPr>
            <p:ph idx="1" type="body"/>
          </p:nvPr>
        </p:nvSpPr>
        <p:spPr>
          <a:xfrm>
            <a:off x="5157025" y="15147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 sz="2000"/>
              <a:t>Träna din hjärna: </a:t>
            </a:r>
            <a:br>
              <a:rPr lang="sv-SE" sz="2000"/>
            </a:br>
            <a:r>
              <a:rPr lang="sv-SE" sz="2000"/>
              <a:t>UTMANA BALANSEN OCH VÄCK HJÄRNAN! </a:t>
            </a:r>
            <a:br>
              <a:rPr lang="sv-SE" sz="2000"/>
            </a:br>
            <a:r>
              <a:rPr lang="sv-SE" sz="2000" u="sng">
                <a:solidFill>
                  <a:schemeClr val="hlink"/>
                </a:solidFill>
                <a:hlinkClick r:id="rId4"/>
              </a:rPr>
              <a:t>Utmaning – balans och fokus – DigiPuls</a:t>
            </a:r>
            <a:r>
              <a:rPr lang="sv-SE" sz="2000"/>
              <a:t> 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 sz="2000"/>
              <a:t>Film: "Hjärnans språk - hur nervceller kommunicerar" </a:t>
            </a:r>
            <a:br>
              <a:rPr lang="sv-SE" sz="2000"/>
            </a:br>
            <a:r>
              <a:rPr lang="sv-SE" sz="2000" u="sng">
                <a:solidFill>
                  <a:schemeClr val="hlink"/>
                </a:solidFill>
                <a:hlinkClick r:id="rId5"/>
              </a:rPr>
              <a:t>KronobergPlay</a:t>
            </a:r>
            <a:r>
              <a:rPr lang="sv-SE" sz="2000"/>
              <a:t> 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 sz="2000"/>
              <a:t>All information om UPPDRAG 8: ZOMBIELABBET - ESCAPLY:</a:t>
            </a:r>
            <a:br>
              <a:rPr lang="sv-SE" sz="2000"/>
            </a:br>
            <a:r>
              <a:rPr lang="sv-SE" sz="2000" u="sng">
                <a:solidFill>
                  <a:schemeClr val="hlink"/>
                </a:solidFill>
                <a:hlinkClick r:id="rId6"/>
              </a:rPr>
              <a:t>Make Sense - Mot nya höjder</a:t>
            </a:r>
            <a:r>
              <a:rPr lang="sv-SE" sz="2000"/>
              <a:t> </a:t>
            </a:r>
            <a:endParaRPr sz="2000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266" name="Google Shape;266;p31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8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Länkar och resurser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267" name="Google Shape;267;p31" title="journalpappe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7113" y="1035150"/>
            <a:ext cx="2805375" cy="389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4"/>
          <p:cNvGrpSpPr/>
          <p:nvPr/>
        </p:nvGrpSpPr>
        <p:grpSpPr>
          <a:xfrm>
            <a:off x="2012072" y="844983"/>
            <a:ext cx="8062142" cy="5167155"/>
            <a:chOff x="1027025" y="703025"/>
            <a:chExt cx="8967900" cy="6058336"/>
          </a:xfrm>
        </p:grpSpPr>
        <p:sp>
          <p:nvSpPr>
            <p:cNvPr id="69" name="Google Shape;69;p14"/>
            <p:cNvSpPr/>
            <p:nvPr/>
          </p:nvSpPr>
          <p:spPr>
            <a:xfrm>
              <a:off x="1027025" y="704061"/>
              <a:ext cx="8967900" cy="605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108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3575" lIns="103575" spcFirstLastPara="1" rIns="103575" wrap="square" tIns="103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46"/>
                <a:buFont typeface="Arial"/>
                <a:buNone/>
              </a:pPr>
              <a:r>
                <a:t/>
              </a:r>
              <a:endParaRPr b="1" i="0" sz="158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4"/>
            <p:cNvSpPr txBox="1"/>
            <p:nvPr/>
          </p:nvSpPr>
          <p:spPr>
            <a:xfrm>
              <a:off x="2276725" y="703025"/>
              <a:ext cx="77118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3575" lIns="103575" spcFirstLastPara="1" rIns="103575" wrap="square" tIns="1035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2"/>
                <a:buFont typeface="Arial"/>
                <a:buNone/>
              </a:pPr>
              <a:r>
                <a:rPr b="0" i="0" lang="sv-SE" sz="2492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Lärarpresentation - </a:t>
              </a:r>
              <a:r>
                <a:rPr lang="sv-SE" sz="2492">
                  <a:solidFill>
                    <a:schemeClr val="lt1"/>
                  </a:solidFill>
                </a:rPr>
                <a:t>Make Sense</a:t>
              </a:r>
              <a:endParaRPr b="0" i="0" sz="2492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4"/>
            <p:cNvSpPr txBox="1"/>
            <p:nvPr/>
          </p:nvSpPr>
          <p:spPr>
            <a:xfrm>
              <a:off x="1906312" y="1398115"/>
              <a:ext cx="7147800" cy="334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3575" lIns="103575" spcFirstLastPara="1" rIns="103575" wrap="square" tIns="1035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86"/>
                <a:buFont typeface="Arial"/>
                <a:buNone/>
              </a:pPr>
              <a:r>
                <a:rPr b="0" i="0" lang="sv-SE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 presentationen finns </a:t>
              </a:r>
              <a:r>
                <a:rPr lang="sv-SE" sz="2000"/>
                <a:t>bilder </a:t>
              </a:r>
              <a:r>
                <a:rPr b="0" i="0" lang="sv-SE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till de </a:t>
              </a:r>
              <a:r>
                <a:rPr lang="sv-SE" sz="2000"/>
                <a:t>åtta olika </a:t>
              </a:r>
              <a:r>
                <a:rPr b="0" i="0" lang="sv-SE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uppdragen i</a:t>
              </a:r>
              <a:r>
                <a:rPr lang="sv-SE" sz="2000"/>
                <a:t> Make Sense. Varje uppdrag inleds med förslag på en passande rörelseövning som klassen kan göra innan ni drar igång uppdraget.</a:t>
              </a:r>
              <a:endParaRPr sz="2000"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86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86"/>
                <a:buFont typeface="Arial"/>
                <a:buNone/>
              </a:pPr>
              <a:r>
                <a:rPr b="0" i="0" lang="sv-SE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Du får själv lägga till den text du vill ha med.</a:t>
              </a:r>
              <a:r>
                <a:rPr lang="sv-SE" sz="2000"/>
                <a:t> Klipp och klistra från utmaningen.</a:t>
              </a:r>
              <a:endParaRPr b="0" i="0" sz="2000" u="none" cap="none" strike="noStrike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86"/>
                <a:buFont typeface="Arial"/>
                <a:buNone/>
              </a:pPr>
              <a:r>
                <a:t/>
              </a:r>
              <a:endParaRPr b="0" i="0" sz="158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86"/>
                <a:buFont typeface="Arial"/>
                <a:buNone/>
              </a:pPr>
              <a:r>
                <a:t/>
              </a:r>
              <a:endParaRPr b="0" i="0" sz="158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" name="Google Shape;72;p14"/>
          <p:cNvSpPr txBox="1"/>
          <p:nvPr/>
        </p:nvSpPr>
        <p:spPr>
          <a:xfrm>
            <a:off x="2806600" y="3867575"/>
            <a:ext cx="6473100" cy="16317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Varför gör vi så här?</a:t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-S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 är svårt att “ta över “ någon annans presentation. För att du ska vara bekväm med presentationen har vi skapat en mall med bilder som du kan göra till din egen.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2"/>
          <p:cNvSpPr txBox="1"/>
          <p:nvPr>
            <p:ph idx="1" type="body"/>
          </p:nvPr>
        </p:nvSpPr>
        <p:spPr>
          <a:xfrm>
            <a:off x="813700" y="1696200"/>
            <a:ext cx="11213700" cy="51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800"/>
              <a:t>Mot nya höjders hemsida: </a:t>
            </a:r>
            <a:r>
              <a:rPr lang="sv-SE" sz="1800" u="sng">
                <a:solidFill>
                  <a:schemeClr val="hlink"/>
                </a:solidFill>
                <a:hlinkClick r:id="rId4"/>
              </a:rPr>
              <a:t>https://motnyahojder.com/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800"/>
              <a:t>Resurssida för </a:t>
            </a:r>
            <a:r>
              <a:rPr lang="sv-SE" sz="1800"/>
              <a:t>utmaningen</a:t>
            </a:r>
            <a:r>
              <a:rPr lang="sv-SE" sz="1800"/>
              <a:t> Make Sense: </a:t>
            </a:r>
            <a:r>
              <a:rPr lang="sv-SE" sz="1800" u="sng">
                <a:solidFill>
                  <a:schemeClr val="hlink"/>
                </a:solidFill>
                <a:hlinkClick r:id="rId5"/>
              </a:rPr>
              <a:t>Make Sense - Mot nya höjder</a:t>
            </a:r>
            <a:r>
              <a:rPr lang="sv-SE" sz="1800"/>
              <a:t> 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800"/>
              <a:t>AV-Medias hemsida:</a:t>
            </a:r>
            <a:r>
              <a:rPr lang="sv-SE" sz="1800" u="sng">
                <a:solidFill>
                  <a:schemeClr val="hlink"/>
                </a:solidFill>
                <a:hlinkClick r:id="rId6"/>
              </a:rPr>
              <a:t>https://avmedia.kronoberg.se/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800"/>
              <a:t>Teknikutlåningen: </a:t>
            </a:r>
            <a:r>
              <a:rPr lang="sv-SE" sz="1800" u="sng">
                <a:solidFill>
                  <a:schemeClr val="hlink"/>
                </a:solidFill>
                <a:hlinkClick r:id="rId7"/>
              </a:rPr>
              <a:t>https://avmedia.kronoberg.se/lana-teknik/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800"/>
              <a:t>Länk KronobergPlay: </a:t>
            </a:r>
            <a:r>
              <a:rPr lang="sv-SE" sz="1800" u="sng">
                <a:solidFill>
                  <a:schemeClr val="hlink"/>
                </a:solidFill>
                <a:hlinkClick r:id="rId8"/>
              </a:rPr>
              <a:t>KronobergPlay</a:t>
            </a:r>
            <a:r>
              <a:rPr lang="sv-SE" sz="1800"/>
              <a:t> 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800"/>
              <a:t>Koda med Micro:bit: </a:t>
            </a:r>
            <a:r>
              <a:rPr lang="sv-SE" sz="1800" u="sng">
                <a:solidFill>
                  <a:schemeClr val="hlink"/>
                </a:solidFill>
                <a:hlinkClick r:id="rId9"/>
              </a:rPr>
              <a:t>Microsoft MakeCode for micro:bit</a:t>
            </a:r>
            <a:r>
              <a:rPr lang="sv-SE" sz="1800"/>
              <a:t> 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800"/>
              <a:t>Exempel på STEAM-undervisning med Micro:bit: </a:t>
            </a:r>
            <a:r>
              <a:rPr lang="sv-SE" sz="1800" u="sng">
                <a:solidFill>
                  <a:schemeClr val="hlink"/>
                </a:solidFill>
                <a:hlinkClick r:id="rId10"/>
              </a:rPr>
              <a:t>Programmera med Micro:bits</a:t>
            </a:r>
            <a:r>
              <a:rPr lang="sv-SE" sz="1800"/>
              <a:t> 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75" name="Google Shape;275;p32"/>
          <p:cNvSpPr txBox="1"/>
          <p:nvPr/>
        </p:nvSpPr>
        <p:spPr>
          <a:xfrm>
            <a:off x="693500" y="926625"/>
            <a:ext cx="11104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sv-SE" sz="3600">
                <a:solidFill>
                  <a:schemeClr val="lt2"/>
                </a:solidFill>
              </a:rPr>
              <a:t>ÖVRIGA RESURSER</a:t>
            </a:r>
            <a:endParaRPr b="1" i="0" sz="3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4616950" y="1973250"/>
            <a:ext cx="6767100" cy="3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sv-SE" sz="2200"/>
              <a:t>Uppdrag 1: </a:t>
            </a:r>
            <a:r>
              <a:rPr lang="sv-SE" sz="2200"/>
              <a:t>Nervceller och signalering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sv-SE" sz="2200"/>
              <a:t>Uppdrag 2: </a:t>
            </a:r>
            <a:r>
              <a:rPr lang="sv-SE" sz="2200"/>
              <a:t>Vem har kontroll?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sv-SE" sz="2200"/>
              <a:t>Uppdrag 3: </a:t>
            </a:r>
            <a:r>
              <a:rPr lang="sv-SE" sz="2200"/>
              <a:t>Bygg en hjärna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sv-SE" sz="2200"/>
              <a:t>Uppdrag 4: </a:t>
            </a:r>
            <a:r>
              <a:rPr lang="sv-SE" sz="2200"/>
              <a:t>Lura din hjärna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sv-SE" sz="2200"/>
              <a:t>Uppdrag 5: </a:t>
            </a:r>
            <a:r>
              <a:rPr lang="sv-SE" sz="2200"/>
              <a:t>Kriget mot din hjärna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sv-SE" sz="2200"/>
              <a:t>Uppdrag 6: </a:t>
            </a:r>
            <a:r>
              <a:rPr lang="sv-SE" sz="2200"/>
              <a:t>Hacka din hjärna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sv-SE" sz="2200"/>
              <a:t>Uppdrag 7: </a:t>
            </a:r>
            <a:r>
              <a:rPr lang="sv-SE" sz="2200"/>
              <a:t>Minneslabbet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sv-SE" sz="2200"/>
              <a:t>Uppdrag 8: </a:t>
            </a:r>
            <a:r>
              <a:rPr lang="sv-SE" sz="2200"/>
              <a:t>Zombielabbet</a:t>
            </a:r>
            <a:endParaRPr sz="2200"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</p:txBody>
      </p:sp>
      <p:pic>
        <p:nvPicPr>
          <p:cNvPr id="79" name="Google Shape;7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 title="Omslag Make Sense.png"/>
          <p:cNvPicPr preferRelativeResize="0"/>
          <p:nvPr/>
        </p:nvPicPr>
        <p:blipFill rotWithShape="1">
          <a:blip r:embed="rId4">
            <a:alphaModFix/>
          </a:blip>
          <a:srcRect b="807" l="0" r="0" t="817"/>
          <a:stretch/>
        </p:blipFill>
        <p:spPr>
          <a:xfrm>
            <a:off x="1075775" y="1124100"/>
            <a:ext cx="3292728" cy="4609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5157025" y="15147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829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SIGNALER   	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REAKTIONSTID   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NERV-DOMINO   		</a:t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89" name="Google Shape;89;p16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1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Nervceller och signalering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90" name="Google Shape;90;p16" title="Domino1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3925" y="2891350"/>
            <a:ext cx="2478452" cy="3304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 title="longfin squid Doryteuthis pealeii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5750" y="2891350"/>
            <a:ext cx="3645300" cy="24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 title="Gemini_Generated_Image_cs0zyics0zyics0z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2550" y="4388262"/>
            <a:ext cx="3645301" cy="1989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 title="linjal1 frilagd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3839" y="-20700"/>
            <a:ext cx="3071923" cy="40958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16"/>
          <p:cNvCxnSpPr/>
          <p:nvPr/>
        </p:nvCxnSpPr>
        <p:spPr>
          <a:xfrm>
            <a:off x="2550" y="4063716"/>
            <a:ext cx="47253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/>
          <p:nvPr>
            <p:ph idx="1" type="body"/>
          </p:nvPr>
        </p:nvSpPr>
        <p:spPr>
          <a:xfrm>
            <a:off x="5157025" y="15147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829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Träna din hjärna: </a:t>
            </a:r>
            <a:br>
              <a:rPr lang="sv-SE" sz="2082"/>
            </a:br>
            <a:r>
              <a:rPr lang="sv-SE" sz="2082"/>
              <a:t>SNAP-CLAP-HIPS </a:t>
            </a:r>
            <a:br>
              <a:rPr lang="sv-SE" sz="2082"/>
            </a:br>
            <a:r>
              <a:rPr lang="sv-SE" sz="2082" u="sng">
                <a:solidFill>
                  <a:schemeClr val="hlink"/>
                </a:solidFill>
                <a:hlinkClick r:id="rId4"/>
              </a:rPr>
              <a:t>Kicka igång hjärnan med fart, fokus och skratt! </a:t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03" name="Google Shape;103;p17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1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Länkar och resurser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104" name="Google Shape;104;p17" title="teckning frilagd nerv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350" y="0"/>
            <a:ext cx="4476899" cy="5969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>
            <p:ph idx="1" type="body"/>
          </p:nvPr>
        </p:nvSpPr>
        <p:spPr>
          <a:xfrm>
            <a:off x="5157025" y="15147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829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DYKRESPONSEN   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ÖKA PULSEN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MOTORISK REFLEX	</a:t>
            </a:r>
            <a:r>
              <a:rPr lang="sv-SE" sz="2082"/>
              <a:t>	</a:t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13" name="Google Shape;113;p18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2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Vem har kontroll?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cxnSp>
        <p:nvCxnSpPr>
          <p:cNvPr id="114" name="Google Shape;114;p18"/>
          <p:cNvCxnSpPr/>
          <p:nvPr/>
        </p:nvCxnSpPr>
        <p:spPr>
          <a:xfrm>
            <a:off x="2550" y="3428991"/>
            <a:ext cx="47253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5" name="Google Shape;115;p18" title="Isvatten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0775" y="0"/>
            <a:ext cx="2448854" cy="326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 title="Pall8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0775" y="3592867"/>
            <a:ext cx="2448849" cy="3265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8" title="Pärm närbild1B.jpg"/>
          <p:cNvPicPr preferRelativeResize="0"/>
          <p:nvPr/>
        </p:nvPicPr>
        <p:blipFill rotWithShape="1">
          <a:blip r:embed="rId6">
            <a:alphaModFix/>
          </a:blip>
          <a:srcRect b="22143" l="0" r="0" t="25952"/>
          <a:stretch/>
        </p:blipFill>
        <p:spPr>
          <a:xfrm>
            <a:off x="5393926" y="3001076"/>
            <a:ext cx="3679749" cy="2546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 txBox="1"/>
          <p:nvPr>
            <p:ph idx="1" type="body"/>
          </p:nvPr>
        </p:nvSpPr>
        <p:spPr>
          <a:xfrm>
            <a:off x="5157025" y="1363674"/>
            <a:ext cx="6279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829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Träna din hjärna:</a:t>
            </a:r>
            <a:br>
              <a:rPr lang="sv-SE" sz="2082"/>
            </a:br>
            <a:r>
              <a:rPr lang="sv-SE" sz="2082"/>
              <a:t>PULSPASS FÖR HELA VECKAN!</a:t>
            </a:r>
            <a:br>
              <a:rPr lang="sv-SE" sz="2082"/>
            </a:br>
            <a:r>
              <a:rPr lang="sv-SE" sz="2000" u="sng">
                <a:solidFill>
                  <a:schemeClr val="hlink"/>
                </a:solidFill>
                <a:hlinkClick r:id="rId4"/>
              </a:rPr>
              <a:t>Pulspass för hela veckan! – DigiPuls</a:t>
            </a:r>
            <a:r>
              <a:rPr lang="sv-SE" sz="2000"/>
              <a:t> 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26" name="Google Shape;126;p19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2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Länkar och resurser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127" name="Google Shape;127;p19" title="kiril-dobrev-8cQpL8kGqso-unsplash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5548" y="835250"/>
            <a:ext cx="4048502" cy="506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0"/>
          <p:cNvSpPr txBox="1"/>
          <p:nvPr>
            <p:ph idx="1" type="body"/>
          </p:nvPr>
        </p:nvSpPr>
        <p:spPr>
          <a:xfrm>
            <a:off x="5393925" y="1514775"/>
            <a:ext cx="6042000" cy="4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829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BYGG EN HJÄRNA   			</a:t>
            </a:r>
            <a:endParaRPr sz="2082"/>
          </a:p>
          <a:p>
            <a:pPr indent="-36082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82"/>
              <a:buChar char="•"/>
            </a:pPr>
            <a:r>
              <a:rPr lang="sv-SE" sz="2082"/>
              <a:t>MED DATORN SOM HJÄRNA	</a:t>
            </a:r>
            <a:r>
              <a:rPr lang="sv-SE" sz="2082"/>
              <a:t>		</a:t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36" name="Google Shape;136;p20"/>
          <p:cNvSpPr txBox="1"/>
          <p:nvPr/>
        </p:nvSpPr>
        <p:spPr>
          <a:xfrm>
            <a:off x="5393925" y="790975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3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Bygg en hjärna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cxnSp>
        <p:nvCxnSpPr>
          <p:cNvPr id="137" name="Google Shape;137;p20"/>
          <p:cNvCxnSpPr/>
          <p:nvPr/>
        </p:nvCxnSpPr>
        <p:spPr>
          <a:xfrm>
            <a:off x="2550" y="2702966"/>
            <a:ext cx="47253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38" name="Google Shape;138;p20" title="Lego2.jpg"/>
          <p:cNvPicPr preferRelativeResize="0"/>
          <p:nvPr/>
        </p:nvPicPr>
        <p:blipFill rotWithShape="1">
          <a:blip r:embed="rId4">
            <a:alphaModFix/>
          </a:blip>
          <a:srcRect b="19293" l="0" r="0" t="41042"/>
          <a:stretch/>
        </p:blipFill>
        <p:spPr>
          <a:xfrm>
            <a:off x="433374" y="342000"/>
            <a:ext cx="3863651" cy="2043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0" title="djur på pinne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9325" y="3020600"/>
            <a:ext cx="2571756" cy="3429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0" title="bananfluga unsplasch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47775" y="2702975"/>
            <a:ext cx="4569375" cy="286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/>
          <p:nvPr/>
        </p:nvSpPr>
        <p:spPr>
          <a:xfrm>
            <a:off x="0" y="100"/>
            <a:ext cx="4719600" cy="685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1638" y="6085783"/>
            <a:ext cx="1108373" cy="43277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1"/>
          <p:cNvSpPr txBox="1"/>
          <p:nvPr>
            <p:ph idx="1" type="body"/>
          </p:nvPr>
        </p:nvSpPr>
        <p:spPr>
          <a:xfrm>
            <a:off x="5157025" y="1514775"/>
            <a:ext cx="6279000" cy="52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374503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v-SE" sz="2965"/>
              <a:t>Träna din hjärna:</a:t>
            </a:r>
            <a:br>
              <a:rPr lang="sv-SE" sz="2965"/>
            </a:br>
            <a:r>
              <a:rPr lang="sv-SE" sz="2965"/>
              <a:t>GOT YOU!</a:t>
            </a:r>
            <a:br>
              <a:rPr lang="sv-SE" sz="2965"/>
            </a:br>
            <a:r>
              <a:rPr lang="sv-SE" sz="2965" u="sng">
                <a:solidFill>
                  <a:schemeClr val="hlink"/>
                </a:solidFill>
                <a:hlinkClick r:id="rId4"/>
              </a:rPr>
              <a:t>Got you – DigiPuls</a:t>
            </a:r>
            <a:r>
              <a:rPr lang="sv-SE" sz="2965"/>
              <a:t> </a:t>
            </a:r>
            <a:endParaRPr sz="2965"/>
          </a:p>
          <a:p>
            <a:pPr indent="-37450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2965"/>
              <a:t>Låna Micro:bit-lådor:</a:t>
            </a:r>
            <a:br>
              <a:rPr lang="sv-SE" sz="2965"/>
            </a:br>
            <a:r>
              <a:rPr lang="sv-SE" sz="2965" u="sng">
                <a:solidFill>
                  <a:schemeClr val="hlink"/>
                </a:solidFill>
                <a:hlinkClick r:id="rId5"/>
              </a:rPr>
              <a:t>Kronoberg Boka</a:t>
            </a:r>
            <a:r>
              <a:rPr lang="sv-SE" sz="2965"/>
              <a:t> </a:t>
            </a:r>
            <a:endParaRPr sz="2965"/>
          </a:p>
          <a:p>
            <a:pPr indent="-37450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sv-SE" sz="2965"/>
              <a:t>Programmera Micro:bit:</a:t>
            </a:r>
            <a:br>
              <a:rPr lang="sv-SE" sz="2965"/>
            </a:br>
            <a:r>
              <a:rPr lang="sv-SE" sz="2965" u="sng">
                <a:solidFill>
                  <a:schemeClr val="hlink"/>
                </a:solidFill>
                <a:hlinkClick r:id="rId6"/>
              </a:rPr>
              <a:t>Microsoft MakeCode for micro:bit</a:t>
            </a:r>
            <a:endParaRPr sz="2965"/>
          </a:p>
          <a:p>
            <a:pPr indent="-35409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6011"/>
              <a:buChar char="•"/>
            </a:pPr>
            <a:r>
              <a:rPr lang="sv-SE" sz="2965"/>
              <a:t>Digital kvart: Micro:bit i STEAM-undervisning</a:t>
            </a:r>
            <a:br>
              <a:rPr lang="sv-SE" sz="2965"/>
            </a:br>
            <a:r>
              <a:rPr lang="sv-SE" sz="2962" u="sng">
                <a:solidFill>
                  <a:schemeClr val="hlink"/>
                </a:solidFill>
                <a:hlinkClick r:id="rId7"/>
              </a:rPr>
              <a:t>KronobergPlay</a:t>
            </a:r>
            <a:r>
              <a:rPr lang="sv-SE" sz="2962"/>
              <a:t> </a:t>
            </a:r>
            <a:br>
              <a:rPr lang="sv-SE" sz="2000"/>
            </a:br>
            <a:r>
              <a:rPr lang="sv-SE" sz="2082"/>
              <a:t> </a:t>
            </a:r>
            <a:br>
              <a:rPr lang="sv-SE" sz="2082"/>
            </a:br>
            <a:endParaRPr sz="2082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82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49" name="Google Shape;149;p21"/>
          <p:cNvSpPr txBox="1"/>
          <p:nvPr/>
        </p:nvSpPr>
        <p:spPr>
          <a:xfrm>
            <a:off x="5393925" y="568750"/>
            <a:ext cx="64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sv-SE" sz="2400">
                <a:solidFill>
                  <a:schemeClr val="lt2"/>
                </a:solidFill>
              </a:rPr>
              <a:t>UPPDRAG 3</a:t>
            </a:r>
            <a:r>
              <a:rPr b="1" i="0" lang="sv-SE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sv-SE" sz="2400">
                <a:solidFill>
                  <a:schemeClr val="lt2"/>
                </a:solidFill>
              </a:rPr>
              <a:t>Länkar och resurser</a:t>
            </a:r>
            <a:endParaRPr b="1" sz="24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sz="2500">
              <a:solidFill>
                <a:schemeClr val="lt2"/>
              </a:solidFill>
            </a:endParaRPr>
          </a:p>
        </p:txBody>
      </p:sp>
      <p:pic>
        <p:nvPicPr>
          <p:cNvPr id="150" name="Google Shape;150;p21" title="inkoppling av servo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3658" y="568750"/>
            <a:ext cx="3052283" cy="572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gion Kronoberg ljus">
  <a:themeElements>
    <a:clrScheme name="Kronoberg LJUS 2022">
      <a:dk1>
        <a:srgbClr val="000000"/>
      </a:dk1>
      <a:lt1>
        <a:srgbClr val="FFFFFF"/>
      </a:lt1>
      <a:dk2>
        <a:srgbClr val="412682"/>
      </a:dk2>
      <a:lt2>
        <a:srgbClr val="E13288"/>
      </a:lt2>
      <a:accent1>
        <a:srgbClr val="E13288"/>
      </a:accent1>
      <a:accent2>
        <a:srgbClr val="412682"/>
      </a:accent2>
      <a:accent3>
        <a:srgbClr val="83B81A"/>
      </a:accent3>
      <a:accent4>
        <a:srgbClr val="1E6633"/>
      </a:accent4>
      <a:accent5>
        <a:srgbClr val="009EE0"/>
      </a:accent5>
      <a:accent6>
        <a:srgbClr val="BCB1AB"/>
      </a:accent6>
      <a:hlink>
        <a:srgbClr val="E13288"/>
      </a:hlink>
      <a:folHlink>
        <a:srgbClr val="009EE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